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jpeg" ContentType="image/jpeg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mov" ContentType="video/unknown"/>
  <Default Extension="docx" ContentType="application/vnd.openxmlformats-officedocument.wordprocessingml.document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handoutMasterIdLst>
    <p:handoutMasterId r:id="rId28"/>
  </p:handoutMasterIdLst>
  <p:sldIdLst>
    <p:sldId id="256" r:id="rId2"/>
    <p:sldId id="258" r:id="rId3"/>
    <p:sldId id="303" r:id="rId4"/>
    <p:sldId id="310" r:id="rId5"/>
    <p:sldId id="287" r:id="rId6"/>
    <p:sldId id="288" r:id="rId7"/>
    <p:sldId id="290" r:id="rId8"/>
    <p:sldId id="306" r:id="rId9"/>
    <p:sldId id="291" r:id="rId10"/>
    <p:sldId id="311" r:id="rId11"/>
    <p:sldId id="276" r:id="rId12"/>
    <p:sldId id="312" r:id="rId13"/>
    <p:sldId id="294" r:id="rId14"/>
    <p:sldId id="300" r:id="rId15"/>
    <p:sldId id="263" r:id="rId16"/>
    <p:sldId id="315" r:id="rId17"/>
    <p:sldId id="314" r:id="rId18"/>
    <p:sldId id="295" r:id="rId19"/>
    <p:sldId id="296" r:id="rId20"/>
    <p:sldId id="297" r:id="rId21"/>
    <p:sldId id="301" r:id="rId22"/>
    <p:sldId id="293" r:id="rId23"/>
    <p:sldId id="302" r:id="rId24"/>
    <p:sldId id="307" r:id="rId25"/>
    <p:sldId id="304" r:id="rId26"/>
  </p:sldIdLst>
  <p:sldSz cx="9144000" cy="5143500" type="screen16x9"/>
  <p:notesSz cx="6858000" cy="9144000"/>
  <p:custDataLst>
    <p:tags r:id="rId30"/>
  </p:custDataLst>
  <p:defaultTextStyle>
    <a:defPPr>
      <a:defRPr lang="en-US"/>
    </a:defPPr>
    <a:lvl1pPr marL="0" algn="l" defTabSz="68579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342897" algn="l" defTabSz="68579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685796" algn="l" defTabSz="68579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028693" algn="l" defTabSz="68579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1371592" algn="l" defTabSz="68579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1714489" algn="l" defTabSz="68579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2057386" algn="l" defTabSz="68579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2400285" algn="l" defTabSz="68579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2743182" algn="l" defTabSz="68579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766C25C0-EB5E-42CD-8ED2-1F84CFFAD16C}">
          <p14:sldIdLst>
            <p14:sldId id="256"/>
            <p14:sldId id="258"/>
            <p14:sldId id="303"/>
            <p14:sldId id="310"/>
            <p14:sldId id="287"/>
            <p14:sldId id="288"/>
            <p14:sldId id="290"/>
            <p14:sldId id="306"/>
            <p14:sldId id="291"/>
            <p14:sldId id="311"/>
            <p14:sldId id="276"/>
            <p14:sldId id="312"/>
            <p14:sldId id="294"/>
            <p14:sldId id="300"/>
            <p14:sldId id="263"/>
            <p14:sldId id="315"/>
            <p14:sldId id="314"/>
            <p14:sldId id="295"/>
            <p14:sldId id="296"/>
            <p14:sldId id="297"/>
            <p14:sldId id="301"/>
            <p14:sldId id="293"/>
            <p14:sldId id="302"/>
            <p14:sldId id="307"/>
            <p14:sldId id="304"/>
          </p14:sldIdLst>
        </p14:section>
      </p14:sectionLst>
    </p:ext>
    <p:ext uri="{EFAFB233-063F-42B5-8137-9DF3F51BA10A}">
      <p15:sldGuideLst xmlns=""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  <p15:guide id="3" orient="horz" pos="1620">
          <p15:clr>
            <a:srgbClr val="A4A3A4"/>
          </p15:clr>
        </p15:guide>
        <p15:guide id="4" pos="2880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Средний стиль 2 - акцент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Средний стиль 2 - акцент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Средний стиль 2 - акцент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Средний стиль 2 - акцент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Средний стиль 2 - акцент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269D01E-BC32-4049-B463-5C60D7B0CCD2}" styleName="Стиль из темы 2 - акцент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Стиль из темы 2 - акцент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BC89EF96-8CEA-46FF-86C4-4CE0E7609802}" styleName="Светлый стиль 3 - акцент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Светлый стиль 2 - акцент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125E5076-3810-47DD-B79F-674D7AD40C01}" styleName="Темный стиль 1 - акцент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Темный стиль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E3FDE45-AF77-4B5C-9715-49D594BDF05E}" styleName="Светлый стиль 1 - акцент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Светлый стиль 1 - акцент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D27102A9-8310-4765-A935-A1911B00CA55}" styleName="Светлый стиль 1 - акцент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FD0F851-EC5A-4D38-B0AD-8093EC10F338}" styleName="Светлый стиль 1 - акцент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8D230F3-CF80-4859-8CE7-A43EE81993B5}" styleName="Светлый стиль 1 - акцент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F2DE63D5-997A-4646-A377-4702673A728D}" styleName="Светлый стиль 2 - акцент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2833802-FEF1-4C79-8D5D-14CF1EAF98D9}" styleName="Светлый стиль 2 - акцент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7292A2E-F333-43FB-9621-5CBBE7FDCDCB}" styleName="Светлый стиль 2 - акцент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Светлый стиль 2 - акцент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B301B821-A1FF-4177-AEE7-76D212191A09}" styleName="Средний стиль 1 - акцент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E25E649-3F16-4E02-A733-19D2CDBF48F0}" styleName="Средний стиль 3 - акцент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Стиль из темы 1 - акцент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F1AB2-1976-4502-BF36-3FF5EA218861}" styleName="Средний стиль 4 - акцент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0660B408-B3CF-4A94-85FC-2B1E0A45F4A2}" styleName="Темный стиль 2 - акцент 1/акцент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C083E6E3-FA7D-4D7B-A595-EF9225AFEA82}" styleName="Светлый стиль 1 - акцент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Светлый стиль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509" autoAdjust="0"/>
    <p:restoredTop sz="94629" autoAdjust="0"/>
  </p:normalViewPr>
  <p:slideViewPr>
    <p:cSldViewPr showGuides="1">
      <p:cViewPr varScale="1">
        <p:scale>
          <a:sx n="141" d="100"/>
          <a:sy n="141" d="100"/>
        </p:scale>
        <p:origin x="-544" y="-112"/>
      </p:cViewPr>
      <p:guideLst>
        <p:guide orient="horz" pos="2160"/>
        <p:guide orient="horz" pos="1620"/>
        <p:guide pos="3839"/>
        <p:guide pos="2880"/>
      </p:guideLst>
    </p:cSldViewPr>
  </p:slideViewPr>
  <p:outlineViewPr>
    <p:cViewPr>
      <p:scale>
        <a:sx n="33" d="100"/>
        <a:sy n="33" d="100"/>
      </p:scale>
      <p:origin x="0" y="10080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73" d="100"/>
          <a:sy n="73" d="100"/>
        </p:scale>
        <p:origin x="3414" y="6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notesMaster" Target="notesMasters/notesMaster1.xml"/><Relationship Id="rId28" Type="http://schemas.openxmlformats.org/officeDocument/2006/relationships/handoutMaster" Target="handoutMasters/handoutMaster1.xml"/><Relationship Id="rId29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tags" Target="tags/tag1.xml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heme" Target="theme/theme1.xml"/><Relationship Id="rId3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088EAF-6ECA-4616-85EF-35AA19C641F3}" type="datetimeFigureOut">
              <a:rPr lang="en-US"/>
              <a:t>02.01.17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F912AB-2776-42F2-A957-313FC7EFEDB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320657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BD2D7A-D230-4F91-BD59-0A39C2703BA8}" type="datetimeFigureOut">
              <a:rPr lang="en-US"/>
              <a:t>02.01.17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3199CD-3E1B-4AE6-990F-76F925F5EA9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76579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796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897" algn="l" defTabSz="685796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796" algn="l" defTabSz="685796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693" algn="l" defTabSz="685796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592" algn="l" defTabSz="685796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489" algn="l" defTabSz="685796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386" algn="l" defTabSz="685796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285" algn="l" defTabSz="685796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182" algn="l" defTabSz="685796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238916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99119" y="1371600"/>
            <a:ext cx="6173808" cy="2171700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5000">
                <a:solidFill>
                  <a:schemeClr val="tx1"/>
                </a:solidFill>
              </a:defRPr>
            </a:lvl1pPr>
          </a:lstStyle>
          <a:p>
            <a:r>
              <a:rPr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99117" y="3600450"/>
            <a:ext cx="6173808" cy="9144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1600" cap="all" spc="149" baseline="0">
                <a:solidFill>
                  <a:schemeClr val="accent1"/>
                </a:solidFill>
              </a:defRPr>
            </a:lvl1pPr>
            <a:lvl2pPr marL="3428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4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3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2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9499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02.01.17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60095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596" y="285750"/>
            <a:ext cx="1143299" cy="4229100"/>
          </a:xfrm>
        </p:spPr>
        <p:txBody>
          <a:bodyPr vert="eaVert"/>
          <a:lstStyle/>
          <a:p>
            <a:r>
              <a:rPr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2107" y="285750"/>
            <a:ext cx="5544994" cy="4229100"/>
          </a:xfrm>
        </p:spPr>
        <p:txBody>
          <a:bodyPr vert="eaVert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02.01.17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79035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</a:lstStyle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02.01.17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38254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4917" y="1885950"/>
            <a:ext cx="6520998" cy="2114550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3600" b="0" cap="none" baseline="0"/>
            </a:lvl1pPr>
          </a:lstStyle>
          <a:p>
            <a:r>
              <a:rPr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9117" y="4057650"/>
            <a:ext cx="6517198" cy="457200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1600" cap="all" spc="149" baseline="0">
                <a:solidFill>
                  <a:schemeClr val="accent1"/>
                </a:solidFill>
              </a:defRPr>
            </a:lvl1pPr>
            <a:lvl2pPr marL="34289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2pPr>
            <a:lvl3pPr marL="68579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693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4pPr>
            <a:lvl5pPr marL="1371592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5pPr>
            <a:lvl6pPr marL="1714489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6pPr>
            <a:lvl7pPr marL="2057386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7pPr>
            <a:lvl8pPr marL="2400285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8pPr>
            <a:lvl9pPr marL="2743182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02.01.17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61813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8880" y="1428750"/>
            <a:ext cx="3315563" cy="3086100"/>
          </a:xfrm>
        </p:spPr>
        <p:txBody>
          <a:bodyPr>
            <a:normAutofit/>
          </a:bodyPr>
          <a:lstStyle>
            <a:lvl1pPr>
              <a:defRPr sz="17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73104" y="1428750"/>
            <a:ext cx="3315564" cy="3086100"/>
          </a:xfrm>
        </p:spPr>
        <p:txBody>
          <a:bodyPr>
            <a:normAutofit/>
          </a:bodyPr>
          <a:lstStyle>
            <a:lvl1pPr>
              <a:defRPr sz="17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02.01.17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25340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2107" y="1428750"/>
            <a:ext cx="3313276" cy="5715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1600" b="0" cap="all" spc="149" baseline="0">
                <a:solidFill>
                  <a:schemeClr val="accent1"/>
                </a:solidFill>
              </a:defRPr>
            </a:lvl1pPr>
            <a:lvl2pPr marL="342897" indent="0">
              <a:buNone/>
              <a:defRPr sz="1600" b="1"/>
            </a:lvl2pPr>
            <a:lvl3pPr marL="685796" indent="0">
              <a:buNone/>
              <a:defRPr sz="1400" b="1"/>
            </a:lvl3pPr>
            <a:lvl4pPr marL="1028693" indent="0">
              <a:buNone/>
              <a:defRPr sz="1200" b="1"/>
            </a:lvl4pPr>
            <a:lvl5pPr marL="1371592" indent="0">
              <a:buNone/>
              <a:defRPr sz="1200" b="1"/>
            </a:lvl5pPr>
            <a:lvl6pPr marL="1714489" indent="0">
              <a:buNone/>
              <a:defRPr sz="1200" b="1"/>
            </a:lvl6pPr>
            <a:lvl7pPr marL="2057386" indent="0">
              <a:buNone/>
              <a:defRPr sz="1200" b="1"/>
            </a:lvl7pPr>
            <a:lvl8pPr marL="2400285" indent="0">
              <a:buNone/>
              <a:defRPr sz="1200" b="1"/>
            </a:lvl8pPr>
            <a:lvl9pPr marL="2743182" indent="0">
              <a:buNone/>
              <a:defRPr sz="1200" b="1"/>
            </a:lvl9pPr>
          </a:lstStyle>
          <a:p>
            <a:pPr lvl="0"/>
            <a:r>
              <a:rPr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2107" y="2057400"/>
            <a:ext cx="3313276" cy="2457450"/>
          </a:xfrm>
        </p:spPr>
        <p:txBody>
          <a:bodyPr>
            <a:normAutofit/>
          </a:bodyPr>
          <a:lstStyle>
            <a:lvl1pPr>
              <a:defRPr sz="17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88618" y="1428750"/>
            <a:ext cx="3313276" cy="5715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1600" b="0" cap="all" spc="149" baseline="0">
                <a:solidFill>
                  <a:schemeClr val="accent1"/>
                </a:solidFill>
              </a:defRPr>
            </a:lvl1pPr>
            <a:lvl2pPr marL="342897" indent="0">
              <a:buNone/>
              <a:defRPr sz="1600" b="1"/>
            </a:lvl2pPr>
            <a:lvl3pPr marL="685796" indent="0">
              <a:buNone/>
              <a:defRPr sz="1400" b="1"/>
            </a:lvl3pPr>
            <a:lvl4pPr marL="1028693" indent="0">
              <a:buNone/>
              <a:defRPr sz="1200" b="1"/>
            </a:lvl4pPr>
            <a:lvl5pPr marL="1371592" indent="0">
              <a:buNone/>
              <a:defRPr sz="1200" b="1"/>
            </a:lvl5pPr>
            <a:lvl6pPr marL="1714489" indent="0">
              <a:buNone/>
              <a:defRPr sz="1200" b="1"/>
            </a:lvl6pPr>
            <a:lvl7pPr marL="2057386" indent="0">
              <a:buNone/>
              <a:defRPr sz="1200" b="1"/>
            </a:lvl7pPr>
            <a:lvl8pPr marL="2400285" indent="0">
              <a:buNone/>
              <a:defRPr sz="1200" b="1"/>
            </a:lvl8pPr>
            <a:lvl9pPr marL="2743182" indent="0">
              <a:buNone/>
              <a:defRPr sz="1200" b="1"/>
            </a:lvl9pPr>
          </a:lstStyle>
          <a:p>
            <a:pPr lvl="0"/>
            <a:r>
              <a:rPr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88618" y="2057400"/>
            <a:ext cx="3313276" cy="2457450"/>
          </a:xfrm>
        </p:spPr>
        <p:txBody>
          <a:bodyPr>
            <a:normAutofit/>
          </a:bodyPr>
          <a:lstStyle>
            <a:lvl1pPr>
              <a:defRPr sz="17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02.01.17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0841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02.01.17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2663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02.01.17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07540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1910" y="1428750"/>
            <a:ext cx="2698158" cy="2000250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defRPr sz="2800" b="0" baseline="0">
                <a:solidFill>
                  <a:schemeClr val="tx1"/>
                </a:solidFill>
              </a:defRPr>
            </a:lvl1pPr>
          </a:lstStyle>
          <a:p>
            <a:r>
              <a:rPr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14528" y="514350"/>
            <a:ext cx="4801850" cy="4000500"/>
          </a:xfrm>
        </p:spPr>
        <p:txBody>
          <a:bodyPr>
            <a:normAutofit/>
          </a:bodyPr>
          <a:lstStyle>
            <a:lvl1pPr>
              <a:defRPr sz="17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9119" y="3486150"/>
            <a:ext cx="2686749" cy="10287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899"/>
              </a:spcBef>
              <a:buNone/>
              <a:defRPr sz="1400"/>
            </a:lvl1pPr>
            <a:lvl2pPr marL="342897" indent="0">
              <a:buNone/>
              <a:defRPr sz="900"/>
            </a:lvl2pPr>
            <a:lvl3pPr marL="685796" indent="0">
              <a:buNone/>
              <a:defRPr sz="700"/>
            </a:lvl3pPr>
            <a:lvl4pPr marL="1028693" indent="0">
              <a:buNone/>
              <a:defRPr sz="700"/>
            </a:lvl4pPr>
            <a:lvl5pPr marL="1371592" indent="0">
              <a:buNone/>
              <a:defRPr sz="700"/>
            </a:lvl5pPr>
            <a:lvl6pPr marL="1714489" indent="0">
              <a:buNone/>
              <a:defRPr sz="700"/>
            </a:lvl6pPr>
            <a:lvl7pPr marL="2057386" indent="0">
              <a:buNone/>
              <a:defRPr sz="700"/>
            </a:lvl7pPr>
            <a:lvl8pPr marL="2400285" indent="0">
              <a:buNone/>
              <a:defRPr sz="700"/>
            </a:lvl8pPr>
            <a:lvl9pPr marL="2743182" indent="0">
              <a:buNone/>
              <a:defRPr sz="700"/>
            </a:lvl9pPr>
          </a:lstStyle>
          <a:p>
            <a:pPr lvl="0"/>
            <a:r>
              <a:rPr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02.01.17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44981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714528" y="514350"/>
            <a:ext cx="4801850" cy="4000500"/>
          </a:xfrm>
          <a:solidFill>
            <a:schemeClr val="bg2"/>
          </a:solidFill>
          <a:ln w="76200">
            <a:solidFill>
              <a:schemeClr val="tx1"/>
            </a:solidFill>
            <a:miter lim="800000"/>
          </a:ln>
        </p:spPr>
        <p:txBody>
          <a:bodyPr>
            <a:normAutofit/>
          </a:bodyPr>
          <a:lstStyle>
            <a:lvl1pPr marL="0" indent="0" algn="ctr">
              <a:buNone/>
              <a:defRPr sz="1700"/>
            </a:lvl1pPr>
            <a:lvl2pPr marL="342897" indent="0">
              <a:buNone/>
              <a:defRPr sz="2100"/>
            </a:lvl2pPr>
            <a:lvl3pPr marL="685796" indent="0">
              <a:buNone/>
              <a:defRPr sz="1700"/>
            </a:lvl3pPr>
            <a:lvl4pPr marL="1028693" indent="0">
              <a:buNone/>
              <a:defRPr sz="1600"/>
            </a:lvl4pPr>
            <a:lvl5pPr marL="1371592" indent="0">
              <a:buNone/>
              <a:defRPr sz="1600"/>
            </a:lvl5pPr>
            <a:lvl6pPr marL="1714489" indent="0">
              <a:buNone/>
              <a:defRPr sz="1600"/>
            </a:lvl6pPr>
            <a:lvl7pPr marL="2057386" indent="0">
              <a:buNone/>
              <a:defRPr sz="1600"/>
            </a:lvl7pPr>
            <a:lvl8pPr marL="2400285" indent="0">
              <a:buNone/>
              <a:defRPr sz="1600"/>
            </a:lvl8pPr>
            <a:lvl9pPr marL="2743182" indent="0">
              <a:buNone/>
              <a:defRPr sz="1600"/>
            </a:lvl9pPr>
          </a:lstStyle>
          <a:p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1910" y="1428750"/>
            <a:ext cx="2698158" cy="200025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2800" b="0" i="0" baseline="0">
                <a:solidFill>
                  <a:schemeClr val="tx1"/>
                </a:solidFill>
              </a:defRPr>
            </a:lvl1pPr>
          </a:lstStyle>
          <a:p>
            <a:r>
              <a:rPr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9119" y="3486150"/>
            <a:ext cx="2686749" cy="10287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899"/>
              </a:spcBef>
              <a:buNone/>
              <a:defRPr sz="1400"/>
            </a:lvl1pPr>
            <a:lvl2pPr marL="342897" indent="0">
              <a:buNone/>
              <a:defRPr sz="900"/>
            </a:lvl2pPr>
            <a:lvl3pPr marL="685796" indent="0">
              <a:buNone/>
              <a:defRPr sz="700"/>
            </a:lvl3pPr>
            <a:lvl4pPr marL="1028693" indent="0">
              <a:buNone/>
              <a:defRPr sz="700"/>
            </a:lvl4pPr>
            <a:lvl5pPr marL="1371592" indent="0">
              <a:buNone/>
              <a:defRPr sz="700"/>
            </a:lvl5pPr>
            <a:lvl6pPr marL="1714489" indent="0">
              <a:buNone/>
              <a:defRPr sz="700"/>
            </a:lvl6pPr>
            <a:lvl7pPr marL="2057386" indent="0">
              <a:buNone/>
              <a:defRPr sz="700"/>
            </a:lvl7pPr>
            <a:lvl8pPr marL="2400285" indent="0">
              <a:buNone/>
              <a:defRPr sz="700"/>
            </a:lvl8pPr>
            <a:lvl9pPr marL="2743182" indent="0">
              <a:buNone/>
              <a:defRPr sz="700"/>
            </a:lvl9pPr>
          </a:lstStyle>
          <a:p>
            <a:pPr lvl="0"/>
            <a:r>
              <a:rPr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pPr/>
              <a:t>02.01.17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49172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2107" y="285750"/>
            <a:ext cx="6859788" cy="1028700"/>
          </a:xfrm>
          <a:prstGeom prst="rect">
            <a:avLst/>
          </a:prstGeom>
        </p:spPr>
        <p:txBody>
          <a:bodyPr vert="horz" lIns="68579" tIns="34290" rIns="68579" bIns="34290" rtlCol="0" anchor="b">
            <a:normAutofit/>
          </a:bodyPr>
          <a:lstStyle/>
          <a:p>
            <a:r>
              <a:rPr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2107" y="1428750"/>
            <a:ext cx="6852578" cy="3086100"/>
          </a:xfrm>
          <a:prstGeom prst="rect">
            <a:avLst/>
          </a:prstGeom>
        </p:spPr>
        <p:txBody>
          <a:bodyPr vert="horz" lIns="68579" tIns="34290" rIns="68579" bIns="34290" rtlCol="0">
            <a:normAutofit/>
          </a:bodyPr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</a:t>
            </a:r>
            <a:r>
              <a:rPr dirty="0" smtClean="0"/>
              <a:t>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171424" y="4800600"/>
            <a:ext cx="1087325" cy="207169"/>
          </a:xfrm>
          <a:prstGeom prst="rect">
            <a:avLst/>
          </a:prstGeom>
        </p:spPr>
        <p:txBody>
          <a:bodyPr vert="horz" lIns="68579" tIns="34290" rIns="68579" bIns="34290" rtlCol="0" anchor="ctr"/>
          <a:lstStyle>
            <a:lvl1pPr algn="r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F41C87-7AD9-4845-A077-840E4A0F3F06}" type="datetimeFigureOut">
              <a:rPr lang="en-US"/>
              <a:pPr/>
              <a:t>02.01.17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2108" y="4800600"/>
            <a:ext cx="4916180" cy="207169"/>
          </a:xfrm>
          <a:prstGeom prst="rect">
            <a:avLst/>
          </a:prstGeom>
        </p:spPr>
        <p:txBody>
          <a:bodyPr vert="horz" lIns="68579" tIns="34290" rIns="68579" bIns="34290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373079" y="4800600"/>
            <a:ext cx="628815" cy="207169"/>
          </a:xfrm>
          <a:prstGeom prst="rect">
            <a:avLst/>
          </a:prstGeom>
        </p:spPr>
        <p:txBody>
          <a:bodyPr vert="horz" lIns="68579" tIns="34290" rIns="68579" bIns="34290" rtlCol="0" anchor="ctr"/>
          <a:lstStyle>
            <a:lvl1pPr algn="r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013F82-EE5E-44EE-A61D-E31C6657F26F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030599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defTabSz="685796" rtl="0" eaLnBrk="1" latinLnBrk="0" hangingPunct="1">
        <a:lnSpc>
          <a:spcPct val="90000"/>
        </a:lnSpc>
        <a:spcBef>
          <a:spcPct val="0"/>
        </a:spcBef>
        <a:buNone/>
        <a:defRPr sz="2800" kern="1200" spc="75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67877" indent="-167877" algn="l" defTabSz="685796" rtl="0" eaLnBrk="1" latinLnBrk="0" hangingPunct="1">
        <a:lnSpc>
          <a:spcPct val="90000"/>
        </a:lnSpc>
        <a:spcBef>
          <a:spcPts val="1351"/>
        </a:spcBef>
        <a:buClr>
          <a:schemeClr val="accent1"/>
        </a:buClr>
        <a:buSzPct val="100000"/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1pPr>
      <a:lvl2pPr marL="347661" indent="-173830" algn="l" defTabSz="685796" rtl="0" eaLnBrk="1" latinLnBrk="0" hangingPunct="1">
        <a:lnSpc>
          <a:spcPct val="90000"/>
        </a:lnSpc>
        <a:spcBef>
          <a:spcPts val="899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511965" indent="-164305" algn="l" defTabSz="685796" rtl="0" eaLnBrk="1" latinLnBrk="0" hangingPunct="1">
        <a:lnSpc>
          <a:spcPct val="90000"/>
        </a:lnSpc>
        <a:spcBef>
          <a:spcPts val="450"/>
        </a:spcBef>
        <a:buClr>
          <a:schemeClr val="accent1"/>
        </a:buClr>
        <a:buSzPct val="100000"/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642933" indent="-130968" algn="l" defTabSz="685796" rtl="0" eaLnBrk="1" latinLnBrk="0" hangingPunct="1">
        <a:lnSpc>
          <a:spcPct val="90000"/>
        </a:lnSpc>
        <a:spcBef>
          <a:spcPts val="450"/>
        </a:spcBef>
        <a:buClr>
          <a:schemeClr val="accent1"/>
        </a:buClr>
        <a:buSzPct val="100000"/>
        <a:buFont typeface="Arial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772710" indent="-129777" algn="l" defTabSz="685796" rtl="0" eaLnBrk="1" latinLnBrk="0" hangingPunct="1">
        <a:lnSpc>
          <a:spcPct val="90000"/>
        </a:lnSpc>
        <a:spcBef>
          <a:spcPts val="450"/>
        </a:spcBef>
        <a:buClr>
          <a:schemeClr val="accent1"/>
        </a:buClr>
        <a:buSzPct val="100000"/>
        <a:buFont typeface="Arial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905249" indent="-130301" algn="l" defTabSz="685796" rtl="0" eaLnBrk="1" latinLnBrk="0" hangingPunct="1">
        <a:spcBef>
          <a:spcPts val="450"/>
        </a:spcBef>
        <a:buClr>
          <a:schemeClr val="accent1"/>
        </a:buClr>
        <a:buFont typeface="Arial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035551" indent="-130301" algn="l" defTabSz="685796" rtl="0" eaLnBrk="1" latinLnBrk="0" hangingPunct="1">
        <a:spcBef>
          <a:spcPts val="450"/>
        </a:spcBef>
        <a:buClr>
          <a:schemeClr val="accent1"/>
        </a:buClr>
        <a:buFont typeface="Arial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1165852" indent="-130301" algn="l" defTabSz="685796" rtl="0" eaLnBrk="1" latinLnBrk="0" hangingPunct="1">
        <a:spcBef>
          <a:spcPts val="450"/>
        </a:spcBef>
        <a:buClr>
          <a:schemeClr val="accent1"/>
        </a:buClr>
        <a:buFont typeface="Arial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1296153" indent="-130301" algn="l" defTabSz="685796" rtl="0" eaLnBrk="1" latinLnBrk="0" hangingPunct="1">
        <a:spcBef>
          <a:spcPts val="450"/>
        </a:spcBef>
        <a:buClr>
          <a:schemeClr val="accent1"/>
        </a:buClr>
        <a:buFont typeface="Arial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68579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7" algn="l" defTabSz="68579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796" algn="l" defTabSz="68579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93" algn="l" defTabSz="68579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92" algn="l" defTabSz="68579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89" algn="l" defTabSz="68579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86" algn="l" defTabSz="68579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85" algn="l" defTabSz="68579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82" algn="l" defTabSz="68579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pos="3839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image" Target="../media/image15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6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0.png"/><Relationship Id="rId3" Type="http://schemas.openxmlformats.org/officeDocument/2006/relationships/image" Target="../media/image1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0.png"/><Relationship Id="rId3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_________Microsoft_Word1.docx"/><Relationship Id="rId4" Type="http://schemas.openxmlformats.org/officeDocument/2006/relationships/image" Target="../media/image19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Relationship Id="rId3" Type="http://schemas.openxmlformats.org/officeDocument/2006/relationships/image" Target="../media/image9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Название 1"/>
          <p:cNvSpPr>
            <a:spLocks noGrp="1"/>
          </p:cNvSpPr>
          <p:nvPr>
            <p:ph type="ctrTitle"/>
          </p:nvPr>
        </p:nvSpPr>
        <p:spPr>
          <a:xfrm>
            <a:off x="1371600" y="1200150"/>
            <a:ext cx="5867400" cy="2057399"/>
          </a:xfrm>
        </p:spPr>
        <p:txBody>
          <a:bodyPr>
            <a:normAutofit/>
          </a:bodyPr>
          <a:lstStyle/>
          <a:p>
            <a:pPr algn="ctr" eaLnBrk="1" hangingPunct="1"/>
            <a:r>
              <a:rPr lang="ru-RU" altLang="ru-RU" sz="2400" dirty="0" smtClean="0"/>
              <a:t>Проект</a:t>
            </a:r>
            <a:br>
              <a:rPr lang="ru-RU" altLang="ru-RU" sz="2400" dirty="0" smtClean="0"/>
            </a:br>
            <a:r>
              <a:rPr lang="en-US" altLang="ru-RU" sz="2400" dirty="0" smtClean="0"/>
              <a:t>“</a:t>
            </a:r>
            <a:r>
              <a:rPr lang="ru-RU" altLang="ru-RU" sz="2400" dirty="0" smtClean="0"/>
              <a:t>Воздушно-инженерная школа</a:t>
            </a:r>
            <a:br>
              <a:rPr lang="ru-RU" altLang="ru-RU" sz="2400" dirty="0" smtClean="0"/>
            </a:br>
            <a:r>
              <a:rPr lang="ru-RU" altLang="ru-RU" sz="2400" dirty="0" smtClean="0"/>
              <a:t>(</a:t>
            </a:r>
            <a:r>
              <a:rPr lang="en-US" altLang="ru-RU" sz="2400" dirty="0" err="1" smtClean="0"/>
              <a:t>CanSat</a:t>
            </a:r>
            <a:r>
              <a:rPr lang="en-US" altLang="ru-RU" sz="2400" dirty="0" smtClean="0"/>
              <a:t> </a:t>
            </a:r>
            <a:r>
              <a:rPr lang="ru-RU" altLang="ru-RU" sz="2400" dirty="0" smtClean="0"/>
              <a:t>в России)</a:t>
            </a:r>
            <a:r>
              <a:rPr lang="en-US" altLang="ru-RU" sz="2400" dirty="0" smtClean="0"/>
              <a:t>”</a:t>
            </a:r>
            <a:r>
              <a:rPr lang="ru-RU" altLang="ru-RU" sz="3100" dirty="0" smtClean="0"/>
              <a:t/>
            </a:r>
            <a:br>
              <a:rPr lang="ru-RU" altLang="ru-RU" sz="3100" dirty="0" smtClean="0"/>
            </a:br>
            <a:r>
              <a:rPr lang="ru-RU" altLang="ru-RU" sz="3100" dirty="0"/>
              <a:t/>
            </a:r>
            <a:br>
              <a:rPr lang="ru-RU" altLang="ru-RU" sz="3100" dirty="0"/>
            </a:br>
            <a:r>
              <a:rPr lang="ru-RU" altLang="ru-RU" sz="3100" dirty="0" smtClean="0"/>
              <a:t>Команда </a:t>
            </a:r>
            <a:r>
              <a:rPr lang="en-US" altLang="ru-RU" sz="3100" dirty="0" smtClean="0"/>
              <a:t>“GRANUM”</a:t>
            </a:r>
            <a:endParaRPr lang="ru-RU" altLang="ru-RU" sz="3100" dirty="0"/>
          </a:p>
        </p:txBody>
      </p:sp>
      <p:sp>
        <p:nvSpPr>
          <p:cNvPr id="16386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1" y="3796906"/>
            <a:ext cx="6287304" cy="717947"/>
          </a:xfrm>
        </p:spPr>
        <p:txBody>
          <a:bodyPr>
            <a:normAutofit/>
          </a:bodyPr>
          <a:lstStyle/>
          <a:p>
            <a:pPr eaLnBrk="1" hangingPunct="1"/>
            <a:r>
              <a:rPr lang="ru-RU" altLang="ru-RU" dirty="0" smtClean="0">
                <a:solidFill>
                  <a:schemeClr val="tx1"/>
                </a:solidFill>
              </a:rPr>
              <a:t>Участники</a:t>
            </a:r>
            <a:r>
              <a:rPr lang="en-US" altLang="ru-RU" dirty="0" smtClean="0">
                <a:solidFill>
                  <a:schemeClr val="tx1"/>
                </a:solidFill>
              </a:rPr>
              <a:t>: </a:t>
            </a:r>
            <a:r>
              <a:rPr lang="ru-RU" altLang="ru-RU" dirty="0" err="1" smtClean="0">
                <a:solidFill>
                  <a:schemeClr val="tx1"/>
                </a:solidFill>
              </a:rPr>
              <a:t>елютин</a:t>
            </a:r>
            <a:r>
              <a:rPr lang="ru-RU" altLang="ru-RU" dirty="0" smtClean="0">
                <a:solidFill>
                  <a:schemeClr val="tx1"/>
                </a:solidFill>
              </a:rPr>
              <a:t> к., </a:t>
            </a:r>
            <a:r>
              <a:rPr lang="ru-RU" altLang="ru-RU" dirty="0" err="1" smtClean="0">
                <a:solidFill>
                  <a:schemeClr val="tx1"/>
                </a:solidFill>
              </a:rPr>
              <a:t>журавлёва</a:t>
            </a:r>
            <a:r>
              <a:rPr lang="ru-RU" altLang="ru-RU" dirty="0" smtClean="0">
                <a:solidFill>
                  <a:schemeClr val="tx1"/>
                </a:solidFill>
              </a:rPr>
              <a:t> и., </a:t>
            </a:r>
            <a:r>
              <a:rPr kumimoji="0" lang="ru-RU" altLang="ru-RU" dirty="0" err="1" smtClean="0">
                <a:solidFill>
                  <a:schemeClr val="tx1"/>
                </a:solidFill>
              </a:rPr>
              <a:t>Хрисанова</a:t>
            </a:r>
            <a:r>
              <a:rPr kumimoji="0" lang="ru-RU" altLang="ru-RU" dirty="0" smtClean="0">
                <a:solidFill>
                  <a:schemeClr val="tx1"/>
                </a:solidFill>
              </a:rPr>
              <a:t> а.</a:t>
            </a:r>
          </a:p>
          <a:p>
            <a:pPr eaLnBrk="1" hangingPunct="1"/>
            <a:r>
              <a:rPr lang="ru-RU" altLang="ru-RU" dirty="0" smtClean="0">
                <a:solidFill>
                  <a:schemeClr val="tx1"/>
                </a:solidFill>
              </a:rPr>
              <a:t>Куратор: </a:t>
            </a:r>
            <a:r>
              <a:rPr lang="ru-RU" altLang="ru-RU" dirty="0" err="1" smtClean="0">
                <a:solidFill>
                  <a:schemeClr val="tx1"/>
                </a:solidFill>
              </a:rPr>
              <a:t>прокопьев</a:t>
            </a:r>
            <a:r>
              <a:rPr lang="ru-RU" altLang="ru-RU" dirty="0" smtClean="0">
                <a:solidFill>
                  <a:schemeClr val="tx1"/>
                </a:solidFill>
              </a:rPr>
              <a:t> в.</a:t>
            </a:r>
            <a:endParaRPr kumimoji="0" lang="ru-RU" altLang="ru-RU" dirty="0" smtClean="0">
              <a:solidFill>
                <a:schemeClr val="tx1"/>
              </a:solidFill>
            </a:endParaRPr>
          </a:p>
        </p:txBody>
      </p:sp>
      <p:pic>
        <p:nvPicPr>
          <p:cNvPr id="4" name="Изображение 3" descr="logo_rsc_energia_1-01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7200" y="-95250"/>
            <a:ext cx="3840948" cy="1412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638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1143000" y="285750"/>
            <a:ext cx="6859788" cy="34290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dirty="0" smtClean="0"/>
              <a:t>2. </a:t>
            </a:r>
            <a:r>
              <a:rPr lang="ru-RU" sz="2400" dirty="0" smtClean="0"/>
              <a:t>Измерение параметров атмосферы</a:t>
            </a:r>
            <a:endParaRPr lang="ru-RU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457200" y="819150"/>
            <a:ext cx="3276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Используемые датчики</a:t>
            </a:r>
            <a:r>
              <a:rPr lang="en-US" dirty="0" smtClean="0"/>
              <a:t>:</a:t>
            </a:r>
            <a:endParaRPr lang="ru-RU" dirty="0"/>
          </a:p>
        </p:txBody>
      </p:sp>
      <p:graphicFrame>
        <p:nvGraphicFramePr>
          <p:cNvPr id="7" name="Таблица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5673828"/>
              </p:ext>
            </p:extLst>
          </p:nvPr>
        </p:nvGraphicFramePr>
        <p:xfrm>
          <a:off x="533400" y="1200150"/>
          <a:ext cx="4724400" cy="106680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514600"/>
                <a:gridCol w="2209800"/>
              </a:tblGrid>
              <a:tr h="310718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Наименование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Модель</a:t>
                      </a:r>
                      <a:endParaRPr lang="ru-RU" dirty="0"/>
                    </a:p>
                  </a:txBody>
                  <a:tcPr/>
                </a:tc>
              </a:tr>
              <a:tr h="378041">
                <a:tc>
                  <a:txBody>
                    <a:bodyPr/>
                    <a:lstStyle/>
                    <a:p>
                      <a:r>
                        <a:rPr lang="ru-RU" sz="1200" dirty="0" smtClean="0"/>
                        <a:t>Датчик</a:t>
                      </a:r>
                      <a:r>
                        <a:rPr lang="ru-RU" sz="1200" baseline="0" dirty="0" smtClean="0"/>
                        <a:t> освещенности (3 шт. )</a:t>
                      </a:r>
                      <a:endParaRPr lang="ru-RU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TSL2561</a:t>
                      </a:r>
                      <a:endParaRPr lang="ru-RU" sz="1200" dirty="0"/>
                    </a:p>
                  </a:txBody>
                  <a:tcPr/>
                </a:tc>
              </a:tr>
              <a:tr h="378041">
                <a:tc>
                  <a:txBody>
                    <a:bodyPr/>
                    <a:lstStyle/>
                    <a:p>
                      <a:r>
                        <a:rPr lang="ru-RU" sz="1200" dirty="0" smtClean="0"/>
                        <a:t>Датчик</a:t>
                      </a:r>
                      <a:r>
                        <a:rPr lang="ru-RU" sz="1200" baseline="0" dirty="0" smtClean="0"/>
                        <a:t> влажности и температуры</a:t>
                      </a:r>
                      <a:endParaRPr lang="ru-RU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DHT22</a:t>
                      </a:r>
                      <a:endParaRPr lang="ru-RU" sz="12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2" name="Изображение 11" descr="DHT22_0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647950"/>
            <a:ext cx="2438052" cy="1733550"/>
          </a:xfrm>
          <a:prstGeom prst="rect">
            <a:avLst/>
          </a:prstGeom>
        </p:spPr>
      </p:pic>
      <p:pic>
        <p:nvPicPr>
          <p:cNvPr id="14" name="Изображение 13" descr="pinout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647950"/>
            <a:ext cx="2387600" cy="179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051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F:\seed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4275" y="832430"/>
            <a:ext cx="4724400" cy="4311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Прямая со стрелкой 4"/>
          <p:cNvCxnSpPr/>
          <p:nvPr/>
        </p:nvCxnSpPr>
        <p:spPr>
          <a:xfrm>
            <a:off x="4114800" y="1428750"/>
            <a:ext cx="1239665" cy="97155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0" name="Прямая со стрелкой 9"/>
          <p:cNvCxnSpPr/>
          <p:nvPr/>
        </p:nvCxnSpPr>
        <p:spPr>
          <a:xfrm>
            <a:off x="4114800" y="1428750"/>
            <a:ext cx="2667000" cy="8382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09600" y="1200150"/>
            <a:ext cx="39052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dirty="0" smtClean="0"/>
              <a:t>Здесь находятся семена </a:t>
            </a:r>
            <a:endParaRPr lang="ru-RU" sz="1600" dirty="0"/>
          </a:p>
        </p:txBody>
      </p:sp>
      <p:sp>
        <p:nvSpPr>
          <p:cNvPr id="12" name="TextBox 11"/>
          <p:cNvSpPr txBox="1"/>
          <p:nvPr/>
        </p:nvSpPr>
        <p:spPr>
          <a:xfrm>
            <a:off x="1600200" y="285750"/>
            <a:ext cx="61626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 smtClean="0">
                <a:latin typeface="+mj-lt"/>
              </a:rPr>
              <a:t>3. Конструкция биологического отсека</a:t>
            </a:r>
            <a:endParaRPr lang="ru-RU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0461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285750"/>
            <a:ext cx="6859788" cy="381000"/>
          </a:xfrm>
        </p:spPr>
        <p:txBody>
          <a:bodyPr>
            <a:normAutofit fontScale="90000"/>
          </a:bodyPr>
          <a:lstStyle/>
          <a:p>
            <a:pPr algn="ctr"/>
            <a:r>
              <a:rPr lang="ru-RU" sz="2400" dirty="0"/>
              <a:t>4</a:t>
            </a:r>
            <a:r>
              <a:rPr lang="ru-RU" sz="2400" dirty="0" smtClean="0"/>
              <a:t>. Накопление собранных данных</a:t>
            </a:r>
            <a:endParaRPr lang="ru-RU" sz="24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636" y="359795"/>
            <a:ext cx="4489564" cy="3046345"/>
          </a:xfrm>
        </p:spPr>
      </p:pic>
      <p:sp>
        <p:nvSpPr>
          <p:cNvPr id="5" name="TextBox 4"/>
          <p:cNvSpPr txBox="1"/>
          <p:nvPr/>
        </p:nvSpPr>
        <p:spPr>
          <a:xfrm>
            <a:off x="304800" y="3714750"/>
            <a:ext cx="53273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Опасность потери самых интересных – полученных после посадки</a:t>
            </a:r>
          </a:p>
          <a:p>
            <a:r>
              <a:rPr lang="ru-RU" dirty="0" smtClean="0"/>
              <a:t>данных из-за помех</a:t>
            </a:r>
            <a:endParaRPr lang="ru-RU" dirty="0"/>
          </a:p>
        </p:txBody>
      </p:sp>
      <p:pic>
        <p:nvPicPr>
          <p:cNvPr id="4098" name="Picture 2" descr="http://icons.iconarchive.com/icons/dakirby309/simply-styled/256/Micro-SD-Card-ic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0" y="1496407"/>
            <a:ext cx="1066800" cy="106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6553200" y="2800350"/>
            <a:ext cx="24384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dirty="0" smtClean="0"/>
              <a:t>Для нейтрализации этой опасности на аппарате предусмотен накопитель собираемых данных на основе флеш-памяти.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99499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52400" y="118364"/>
            <a:ext cx="5867400" cy="1028700"/>
          </a:xfrm>
        </p:spPr>
        <p:txBody>
          <a:bodyPr>
            <a:normAutofit/>
          </a:bodyPr>
          <a:lstStyle/>
          <a:p>
            <a:pPr algn="ctr"/>
            <a:r>
              <a:rPr lang="ru-RU" dirty="0" smtClean="0"/>
              <a:t>Компоненты дополнительной программы</a:t>
            </a:r>
            <a:endParaRPr lang="ru-RU" dirty="0"/>
          </a:p>
        </p:txBody>
      </p:sp>
      <p:graphicFrame>
        <p:nvGraphicFramePr>
          <p:cNvPr id="4" name="Объект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28464258"/>
              </p:ext>
            </p:extLst>
          </p:nvPr>
        </p:nvGraphicFramePr>
        <p:xfrm>
          <a:off x="152400" y="1200150"/>
          <a:ext cx="5867400" cy="3207168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1573276"/>
                <a:gridCol w="943967"/>
                <a:gridCol w="1277130"/>
                <a:gridCol w="888441"/>
                <a:gridCol w="1184586"/>
              </a:tblGrid>
              <a:tr h="387768">
                <a:tc>
                  <a:txBody>
                    <a:bodyPr/>
                    <a:lstStyle/>
                    <a:p>
                      <a:pPr algn="l" fontAlgn="b"/>
                      <a:r>
                        <a:rPr lang="ru-RU" sz="17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Компонент</a:t>
                      </a:r>
                      <a:endParaRPr lang="ru-RU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45" marR="7145" marT="714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700" u="none" strike="noStrike">
                          <a:effectLst/>
                        </a:rPr>
                        <a:t>Название</a:t>
                      </a:r>
                      <a:endParaRPr lang="ru-RU" sz="1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45" marR="7145" marT="714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700" u="none" strike="noStrike" dirty="0">
                          <a:effectLst/>
                        </a:rPr>
                        <a:t>Пределы</a:t>
                      </a:r>
                      <a:endParaRPr lang="ru-RU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45" marR="7145" marT="714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700" u="none" strike="noStrike">
                          <a:effectLst/>
                        </a:rPr>
                        <a:t>Точность</a:t>
                      </a:r>
                      <a:endParaRPr lang="ru-RU" sz="1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45" marR="7145" marT="714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700" u="none" strike="noStrike" dirty="0">
                          <a:effectLst/>
                        </a:rPr>
                        <a:t>Интерфейс</a:t>
                      </a:r>
                      <a:endParaRPr lang="ru-RU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45" marR="7145" marT="7144" marB="0" anchor="b"/>
                </a:tc>
              </a:tr>
              <a:tr h="526632">
                <a:tc>
                  <a:txBody>
                    <a:bodyPr/>
                    <a:lstStyle/>
                    <a:p>
                      <a:pPr algn="l" fontAlgn="b"/>
                      <a:r>
                        <a:rPr lang="ru-RU" sz="1700" u="none" strike="noStrike" dirty="0">
                          <a:effectLst/>
                        </a:rPr>
                        <a:t>Акселерометр</a:t>
                      </a:r>
                      <a:endParaRPr lang="ru-RU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45" marR="7145" marT="714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 dirty="0" smtClean="0">
                          <a:effectLst/>
                        </a:rPr>
                        <a:t>ADXL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45" marR="7145" marT="714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 dirty="0">
                          <a:effectLst/>
                        </a:rPr>
                        <a:t>±200g, </a:t>
                      </a:r>
                      <a:br>
                        <a:rPr lang="en-US" sz="1700" u="none" strike="noStrike" dirty="0">
                          <a:effectLst/>
                        </a:rPr>
                      </a:br>
                      <a:r>
                        <a:rPr lang="ru-RU" sz="1700" u="none" strike="noStrike" dirty="0">
                          <a:effectLst/>
                        </a:rPr>
                        <a:t>три оси</a:t>
                      </a:r>
                      <a:endParaRPr lang="ru-RU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45" marR="7145" marT="71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u="none" strike="noStrike" dirty="0">
                          <a:effectLst/>
                        </a:rPr>
                        <a:t>±50mg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45" marR="7145" marT="71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u="none" strike="noStrike" dirty="0" smtClean="0">
                          <a:effectLst/>
                        </a:rPr>
                        <a:t>SPI/I2C</a:t>
                      </a:r>
                      <a:r>
                        <a:rPr lang="en-US" sz="1700" u="none" strike="noStrike" dirty="0">
                          <a:effectLst/>
                        </a:rPr>
                        <a:t/>
                      </a:r>
                      <a:br>
                        <a:rPr lang="en-US" sz="1700" u="none" strike="noStrike" dirty="0">
                          <a:effectLst/>
                        </a:rPr>
                      </a:br>
                      <a:r>
                        <a:rPr lang="en-US" sz="1700" u="none" strike="noStrike" dirty="0" smtClean="0">
                          <a:effectLst/>
                        </a:rPr>
                        <a:t> </a:t>
                      </a:r>
                      <a:r>
                        <a:rPr lang="ru-RU" sz="1700" u="none" strike="noStrike" dirty="0" smtClean="0">
                          <a:effectLst/>
                        </a:rPr>
                        <a:t>до </a:t>
                      </a:r>
                      <a:r>
                        <a:rPr lang="ru-RU" sz="1700" u="none" strike="noStrike" dirty="0">
                          <a:effectLst/>
                        </a:rPr>
                        <a:t>1600 </a:t>
                      </a:r>
                      <a:r>
                        <a:rPr lang="en-US" sz="1700" u="none" strike="noStrike" dirty="0">
                          <a:effectLst/>
                        </a:rPr>
                        <a:t>Hz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45" marR="7145" marT="7144" marB="0" anchor="b"/>
                </a:tc>
              </a:tr>
              <a:tr h="589295">
                <a:tc>
                  <a:txBody>
                    <a:bodyPr/>
                    <a:lstStyle/>
                    <a:p>
                      <a:pPr algn="l" fontAlgn="b"/>
                      <a:r>
                        <a:rPr lang="ru-RU" sz="1700" u="none" strike="noStrike">
                          <a:effectLst/>
                        </a:rPr>
                        <a:t>Влажности и </a:t>
                      </a:r>
                      <a:br>
                        <a:rPr lang="ru-RU" sz="1700" u="none" strike="noStrike">
                          <a:effectLst/>
                        </a:rPr>
                      </a:br>
                      <a:r>
                        <a:rPr lang="ru-RU" sz="1700" u="none" strike="noStrike">
                          <a:effectLst/>
                        </a:rPr>
                        <a:t>температуры</a:t>
                      </a:r>
                      <a:endParaRPr lang="ru-RU" sz="1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45" marR="7145" marT="714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 dirty="0">
                          <a:effectLst/>
                        </a:rPr>
                        <a:t>DHT22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45" marR="7145" marT="714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700" u="none" strike="noStrike" dirty="0">
                          <a:effectLst/>
                        </a:rPr>
                        <a:t>0-100%</a:t>
                      </a:r>
                      <a:br>
                        <a:rPr lang="ru-RU" sz="1700" u="none" strike="noStrike" dirty="0">
                          <a:effectLst/>
                        </a:rPr>
                      </a:br>
                      <a:r>
                        <a:rPr lang="ru-RU" sz="1700" u="none" strike="noStrike" dirty="0">
                          <a:effectLst/>
                        </a:rPr>
                        <a:t>-</a:t>
                      </a:r>
                      <a:r>
                        <a:rPr lang="ru-RU" sz="1700" u="none" strike="noStrike" dirty="0" smtClean="0">
                          <a:effectLst/>
                        </a:rPr>
                        <a:t>40</a:t>
                      </a:r>
                      <a:r>
                        <a:rPr lang="en-US" sz="1700" u="none" strike="noStrike" dirty="0" smtClean="0">
                          <a:effectLst/>
                        </a:rPr>
                        <a:t>/+</a:t>
                      </a:r>
                      <a:r>
                        <a:rPr lang="ru-RU" sz="1700" u="none" strike="noStrike" dirty="0" smtClean="0">
                          <a:effectLst/>
                        </a:rPr>
                        <a:t>80</a:t>
                      </a:r>
                      <a:r>
                        <a:rPr lang="ru-RU" sz="1700" u="none" strike="noStrike" dirty="0">
                          <a:effectLst/>
                        </a:rPr>
                        <a:t>°с</a:t>
                      </a:r>
                      <a:endParaRPr lang="ru-RU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45" marR="7145" marT="71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u="none" strike="noStrike" dirty="0">
                          <a:effectLst/>
                        </a:rPr>
                        <a:t>±2%</a:t>
                      </a:r>
                      <a:br>
                        <a:rPr lang="en-US" sz="1700" u="none" strike="noStrike" dirty="0">
                          <a:effectLst/>
                        </a:rPr>
                      </a:br>
                      <a:r>
                        <a:rPr lang="en-US" sz="1700" u="none" strike="noStrike" dirty="0">
                          <a:effectLst/>
                        </a:rPr>
                        <a:t>±0,5°c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45" marR="7145" marT="71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u="none" strike="noStrike" dirty="0" smtClean="0">
                          <a:effectLst/>
                        </a:rPr>
                        <a:t>1-wire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45" marR="7145" marT="7144" marB="0" anchor="b"/>
                </a:tc>
              </a:tr>
              <a:tr h="387768">
                <a:tc>
                  <a:txBody>
                    <a:bodyPr/>
                    <a:lstStyle/>
                    <a:p>
                      <a:pPr algn="l" fontAlgn="b"/>
                      <a:r>
                        <a:rPr lang="ru-RU" sz="17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Освещенности</a:t>
                      </a:r>
                      <a:endParaRPr lang="ru-RU" sz="1700" b="0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7145" marR="7145" marT="7144" marB="0" anchor="b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700" dirty="0" smtClean="0"/>
                        <a:t>TSL2561</a:t>
                      </a:r>
                      <a:endParaRPr lang="ru-RU" sz="1700" dirty="0"/>
                    </a:p>
                  </a:txBody>
                  <a:tcPr marL="7145" marR="7145" marT="7144" marB="0" anchor="b"/>
                </a:tc>
                <a:tc>
                  <a:txBody>
                    <a:bodyPr/>
                    <a:lstStyle/>
                    <a:p>
                      <a:r>
                        <a:rPr lang="ru-RU" sz="1700" dirty="0" smtClean="0"/>
                        <a:t>0.1-40,000 </a:t>
                      </a:r>
                      <a:r>
                        <a:rPr lang="en-US" sz="1700" dirty="0" smtClean="0"/>
                        <a:t>lux</a:t>
                      </a:r>
                      <a:endParaRPr lang="ru-RU" sz="1700" dirty="0"/>
                    </a:p>
                  </a:txBody>
                  <a:tcPr marL="7145" marR="7145" marT="7144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700" dirty="0" smtClean="0"/>
                        <a:t> </a:t>
                      </a:r>
                      <a:r>
                        <a:rPr lang="en-US" sz="1700" u="none" strike="noStrike" dirty="0" smtClean="0">
                          <a:effectLst/>
                        </a:rPr>
                        <a:t>±</a:t>
                      </a:r>
                      <a:r>
                        <a:rPr lang="ru-RU" sz="1700" u="none" strike="noStrike" dirty="0" smtClean="0">
                          <a:effectLst/>
                        </a:rPr>
                        <a:t>10</a:t>
                      </a:r>
                      <a:r>
                        <a:rPr lang="en-US" sz="1700" u="none" strike="noStrike" dirty="0" smtClean="0">
                          <a:effectLst/>
                        </a:rPr>
                        <a:t>%</a:t>
                      </a:r>
                      <a:endParaRPr lang="ru-RU" sz="1700" dirty="0"/>
                    </a:p>
                  </a:txBody>
                  <a:tcPr marL="7145" marR="7145" marT="7144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 smtClean="0"/>
                        <a:t>I2C</a:t>
                      </a:r>
                      <a:endParaRPr lang="ru-RU" sz="1700" dirty="0"/>
                    </a:p>
                  </a:txBody>
                  <a:tcPr marL="7145" marR="7145" marT="7144" marB="0" anchor="b"/>
                </a:tc>
              </a:tr>
              <a:tr h="387768">
                <a:tc>
                  <a:txBody>
                    <a:bodyPr/>
                    <a:lstStyle/>
                    <a:p>
                      <a:pPr algn="l" fontAlgn="b"/>
                      <a:r>
                        <a:rPr lang="ru-RU" sz="17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Термисторы</a:t>
                      </a:r>
                      <a:endParaRPr lang="ru-RU" sz="1700" b="0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7145" marR="7145" marT="7144" marB="0" anchor="b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700" dirty="0" smtClean="0"/>
                        <a:t>NTC</a:t>
                      </a:r>
                      <a:endParaRPr lang="ru-RU" sz="1700" dirty="0"/>
                    </a:p>
                  </a:txBody>
                  <a:tcPr marL="7145" marR="7145" marT="7144" marB="0" anchor="b"/>
                </a:tc>
                <a:tc>
                  <a:txBody>
                    <a:bodyPr/>
                    <a:lstStyle/>
                    <a:p>
                      <a:pPr marL="0" marR="0" indent="0" algn="l" defTabSz="68579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700" dirty="0" smtClean="0"/>
                        <a:t>-40 /+85</a:t>
                      </a:r>
                      <a:r>
                        <a:rPr lang="ru-RU" sz="1700" u="none" strike="noStrike" dirty="0" smtClean="0">
                          <a:effectLst/>
                        </a:rPr>
                        <a:t>°с</a:t>
                      </a:r>
                      <a:endParaRPr lang="ru-RU" sz="1700" b="0" i="0" u="none" strike="noStrike" dirty="0" smtClean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45" marR="7145" marT="7144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u="none" strike="noStrike" dirty="0" smtClean="0">
                          <a:effectLst/>
                        </a:rPr>
                        <a:t>±5%</a:t>
                      </a:r>
                      <a:endParaRPr lang="ru-RU" sz="1700" dirty="0"/>
                    </a:p>
                  </a:txBody>
                  <a:tcPr marL="7145" marR="7145" marT="7144" marB="0" anchor="b"/>
                </a:tc>
                <a:tc>
                  <a:txBody>
                    <a:bodyPr/>
                    <a:lstStyle/>
                    <a:p>
                      <a:pPr algn="ctr"/>
                      <a:endParaRPr lang="ru-RU" sz="1700" dirty="0"/>
                    </a:p>
                  </a:txBody>
                  <a:tcPr marL="7145" marR="7145" marT="7144" marB="0" anchor="b"/>
                </a:tc>
              </a:tr>
              <a:tr h="492790">
                <a:tc>
                  <a:txBody>
                    <a:bodyPr/>
                    <a:lstStyle/>
                    <a:p>
                      <a:pPr algn="l" fontAlgn="b"/>
                      <a:r>
                        <a:rPr lang="ru-RU" sz="17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Цифровой потенциометр</a:t>
                      </a:r>
                      <a:endParaRPr lang="ru-RU" sz="1700" b="0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7145" marR="7145" marT="7144" marB="0" anchor="b"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700" dirty="0" smtClean="0"/>
                        <a:t> </a:t>
                      </a:r>
                      <a:r>
                        <a:rPr lang="en-US" sz="1700" dirty="0" smtClean="0"/>
                        <a:t>x9c104</a:t>
                      </a:r>
                      <a:endParaRPr lang="ru-RU" sz="1700" dirty="0"/>
                    </a:p>
                  </a:txBody>
                  <a:tcPr marL="7145" marR="7145" marT="7144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700" dirty="0" smtClean="0"/>
                        <a:t> 100кОм</a:t>
                      </a:r>
                      <a:endParaRPr lang="ru-RU" sz="1700" dirty="0"/>
                    </a:p>
                  </a:txBody>
                  <a:tcPr marL="7145" marR="7145" marT="7144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u="none" strike="noStrike" dirty="0" smtClean="0">
                          <a:effectLst/>
                        </a:rPr>
                        <a:t>±2</a:t>
                      </a:r>
                      <a:r>
                        <a:rPr lang="ru-RU" sz="1700" u="none" strike="noStrike" dirty="0" smtClean="0">
                          <a:effectLst/>
                        </a:rPr>
                        <a:t>0</a:t>
                      </a:r>
                      <a:r>
                        <a:rPr lang="en-US" sz="1700" u="none" strike="noStrike" dirty="0" smtClean="0">
                          <a:effectLst/>
                        </a:rPr>
                        <a:t>%</a:t>
                      </a:r>
                      <a:endParaRPr lang="ru-RU" sz="1700" dirty="0"/>
                    </a:p>
                  </a:txBody>
                  <a:tcPr marL="7145" marR="7145" marT="7144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 smtClean="0"/>
                        <a:t>I2C</a:t>
                      </a:r>
                      <a:endParaRPr lang="ru-RU" sz="1700" dirty="0"/>
                    </a:p>
                  </a:txBody>
                  <a:tcPr marL="7145" marR="7145" marT="7144" marB="0" anchor="b"/>
                </a:tc>
              </a:tr>
              <a:tr h="402633">
                <a:tc>
                  <a:txBody>
                    <a:bodyPr/>
                    <a:lstStyle/>
                    <a:p>
                      <a:pPr algn="l" fontAlgn="b"/>
                      <a:r>
                        <a:rPr lang="ru-RU" sz="17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Внешний АЦП</a:t>
                      </a:r>
                      <a:endParaRPr lang="ru-RU" sz="1700" b="0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7145" marR="7145" marT="7144" marB="0" anchor="b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700" dirty="0" smtClean="0"/>
                        <a:t> ADS1115</a:t>
                      </a:r>
                      <a:endParaRPr lang="ru-RU" sz="1700" dirty="0"/>
                    </a:p>
                  </a:txBody>
                  <a:tcPr marL="7145" marR="7145" marT="7144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700" dirty="0" smtClean="0"/>
                        <a:t>5</a:t>
                      </a:r>
                      <a:r>
                        <a:rPr lang="en-US" sz="1700" dirty="0" smtClean="0"/>
                        <a:t>V</a:t>
                      </a:r>
                      <a:endParaRPr lang="ru-RU" sz="1700" dirty="0"/>
                    </a:p>
                  </a:txBody>
                  <a:tcPr marL="7145" marR="7145" marT="7144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u="none" strike="noStrike" dirty="0" smtClean="0">
                          <a:effectLst/>
                        </a:rPr>
                        <a:t>±55 </a:t>
                      </a:r>
                      <a:r>
                        <a:rPr lang="ru-RU" sz="1700" u="none" strike="noStrike" dirty="0" smtClean="0">
                          <a:effectLst/>
                        </a:rPr>
                        <a:t>мкВ</a:t>
                      </a:r>
                      <a:endParaRPr lang="ru-RU" sz="1700" dirty="0"/>
                    </a:p>
                  </a:txBody>
                  <a:tcPr marL="7145" marR="7145" marT="7144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 smtClean="0"/>
                        <a:t>I2C</a:t>
                      </a:r>
                      <a:endParaRPr lang="ru-RU" sz="1700" dirty="0"/>
                    </a:p>
                  </a:txBody>
                  <a:tcPr marL="7145" marR="7145" marT="7144" marB="0" anchor="b"/>
                </a:tc>
              </a:tr>
            </a:tbl>
          </a:graphicData>
        </a:graphic>
      </p:graphicFrame>
      <p:graphicFrame>
        <p:nvGraphicFramePr>
          <p:cNvPr id="3" name="Таблица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3434940"/>
              </p:ext>
            </p:extLst>
          </p:nvPr>
        </p:nvGraphicFramePr>
        <p:xfrm>
          <a:off x="6324600" y="819144"/>
          <a:ext cx="2590800" cy="4080944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1460269"/>
                <a:gridCol w="1130531"/>
              </a:tblGrid>
              <a:tr h="291496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 dirty="0" smtClean="0">
                          <a:effectLst/>
                        </a:rPr>
                        <a:t> </a:t>
                      </a:r>
                      <a:r>
                        <a:rPr lang="ru-RU" sz="1200" b="1" u="none" strike="noStrike" dirty="0" smtClean="0">
                          <a:effectLst/>
                        </a:rPr>
                        <a:t>Компонент</a:t>
                      </a:r>
                      <a:endParaRPr lang="ru-RU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 dirty="0" smtClean="0">
                          <a:effectLst/>
                        </a:rPr>
                        <a:t> </a:t>
                      </a:r>
                      <a:r>
                        <a:rPr lang="ru-RU" sz="1200" b="1" u="none" strike="noStrike" dirty="0" smtClean="0">
                          <a:effectLst/>
                        </a:rPr>
                        <a:t>Энергия</a:t>
                      </a:r>
                      <a:r>
                        <a:rPr lang="ru-RU" sz="1200" b="1" u="none" strike="noStrike" baseline="0" dirty="0" smtClean="0">
                          <a:effectLst/>
                        </a:rPr>
                        <a:t> (Дж)</a:t>
                      </a:r>
                      <a:endParaRPr lang="ru-RU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29149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 smtClean="0">
                          <a:effectLst/>
                        </a:rPr>
                        <a:t> Atmega128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 smtClean="0">
                          <a:effectLst/>
                        </a:rPr>
                        <a:t> </a:t>
                      </a:r>
                      <a:r>
                        <a:rPr lang="ru-RU" sz="1100" u="none" strike="noStrike" dirty="0" smtClean="0">
                          <a:effectLst/>
                        </a:rPr>
                        <a:t>1026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29149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 smtClean="0">
                          <a:effectLst/>
                        </a:rPr>
                        <a:t> DHT22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 smtClean="0">
                          <a:effectLst/>
                        </a:rPr>
                        <a:t> </a:t>
                      </a:r>
                      <a:r>
                        <a:rPr lang="ru-RU" sz="1100" u="none" strike="noStrike" dirty="0" smtClean="0">
                          <a:effectLst/>
                        </a:rPr>
                        <a:t>81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29149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 TSL2561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 smtClean="0">
                          <a:effectLst/>
                        </a:rPr>
                        <a:t> </a:t>
                      </a:r>
                      <a:r>
                        <a:rPr lang="ru-RU" sz="1100" u="none" strike="noStrike" dirty="0" smtClean="0">
                          <a:effectLst/>
                        </a:rPr>
                        <a:t>64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29149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 smtClean="0">
                          <a:effectLst/>
                        </a:rPr>
                        <a:t> MPX4100  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 smtClean="0">
                          <a:effectLst/>
                        </a:rPr>
                        <a:t> </a:t>
                      </a:r>
                      <a:r>
                        <a:rPr lang="ru-RU" sz="1100" u="none" strike="noStrike" dirty="0" smtClean="0">
                          <a:effectLst/>
                        </a:rPr>
                        <a:t>81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29149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 x9c104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42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29149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 smtClean="0">
                          <a:effectLst/>
                        </a:rPr>
                        <a:t> DS18B20   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 smtClean="0">
                          <a:effectLst/>
                        </a:rPr>
                        <a:t> </a:t>
                      </a:r>
                      <a:r>
                        <a:rPr lang="ru-RU" sz="1100" u="none" strike="noStrike" dirty="0" smtClean="0">
                          <a:effectLst/>
                        </a:rPr>
                        <a:t>378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29149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 smtClean="0">
                          <a:effectLst/>
                        </a:rPr>
                        <a:t> HC12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 smtClean="0">
                          <a:effectLst/>
                        </a:rPr>
                        <a:t> </a:t>
                      </a:r>
                      <a:r>
                        <a:rPr lang="ru-RU" sz="1100" u="none" strike="noStrike" dirty="0" smtClean="0">
                          <a:effectLst/>
                        </a:rPr>
                        <a:t>1080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29149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 ADS1115</a:t>
                      </a:r>
                      <a:endParaRPr lang="ru-RU" sz="1100" b="0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 6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29149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 74HC4051</a:t>
                      </a:r>
                      <a:endParaRPr lang="ru-RU" sz="1100" b="0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64.8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29149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 ADXL</a:t>
                      </a:r>
                      <a:endParaRPr lang="ru-RU" sz="1100" b="0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 5.2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29149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 SM-S2309B</a:t>
                      </a:r>
                      <a:endParaRPr lang="ru-RU" sz="1100" b="0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29149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 STM32</a:t>
                      </a:r>
                      <a:endParaRPr lang="ru-RU" sz="1100" b="0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 7128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29149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 HPA17A</a:t>
                      </a:r>
                      <a:endParaRPr lang="ru-RU" sz="1100" b="0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 162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6324600" y="141188"/>
            <a:ext cx="25907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smtClean="0"/>
              <a:t>Энергопотребление</a:t>
            </a:r>
            <a:endParaRPr lang="en-US" sz="2000" dirty="0" smtClean="0"/>
          </a:p>
          <a:p>
            <a:r>
              <a:rPr lang="ru-RU" sz="2000" dirty="0"/>
              <a:t>н</a:t>
            </a:r>
            <a:r>
              <a:rPr lang="ru-RU" sz="2000" dirty="0" smtClean="0"/>
              <a:t>а </a:t>
            </a:r>
            <a:r>
              <a:rPr lang="ru-RU" sz="2000" dirty="0"/>
              <a:t>3</a:t>
            </a:r>
            <a:r>
              <a:rPr lang="ru-RU" sz="2000" dirty="0" smtClean="0"/>
              <a:t> часа</a:t>
            </a:r>
            <a:endParaRPr lang="ru-RU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2362200" y="4400550"/>
            <a:ext cx="36660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chemeClr val="tx2">
                    <a:lumMod val="75000"/>
                  </a:schemeClr>
                </a:solidFill>
              </a:rPr>
              <a:t>Емкость одного аккумулятора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3000 </a:t>
            </a:r>
            <a:r>
              <a:rPr lang="ru-RU" b="1" dirty="0" err="1" smtClean="0">
                <a:solidFill>
                  <a:schemeClr val="tx2">
                    <a:lumMod val="75000"/>
                  </a:schemeClr>
                </a:solidFill>
              </a:rPr>
              <a:t>мАч</a:t>
            </a:r>
            <a:endParaRPr lang="ru-RU" b="1" dirty="0" smtClean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ru-RU" b="1" dirty="0" smtClean="0">
                <a:solidFill>
                  <a:schemeClr val="tx2">
                    <a:lumMod val="75000"/>
                  </a:schemeClr>
                </a:solidFill>
              </a:rPr>
              <a:t>Выходное напряжение: 3.6 В</a:t>
            </a:r>
            <a:endParaRPr lang="ru-RU" b="1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9322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90600" y="285750"/>
            <a:ext cx="6859788" cy="495300"/>
          </a:xfrm>
        </p:spPr>
        <p:txBody>
          <a:bodyPr/>
          <a:lstStyle/>
          <a:p>
            <a:pPr algn="ctr"/>
            <a:r>
              <a:rPr lang="ru-RU" dirty="0" smtClean="0"/>
              <a:t>Этапы полёта</a:t>
            </a:r>
            <a:endParaRPr lang="ru-RU" dirty="0"/>
          </a:p>
        </p:txBody>
      </p:sp>
      <p:pic>
        <p:nvPicPr>
          <p:cNvPr id="4098" name="Picture 2" descr="H:\flight.pn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6973" y="1352550"/>
            <a:ext cx="5019788" cy="3513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Прямая со стрелкой 4"/>
          <p:cNvCxnSpPr/>
          <p:nvPr/>
        </p:nvCxnSpPr>
        <p:spPr>
          <a:xfrm>
            <a:off x="571761" y="4344996"/>
            <a:ext cx="78033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18"/>
          <p:cNvSpPr txBox="1">
            <a:spLocks noChangeArrowheads="1"/>
          </p:cNvSpPr>
          <p:nvPr/>
        </p:nvSpPr>
        <p:spPr bwMode="auto">
          <a:xfrm>
            <a:off x="571761" y="4009493"/>
            <a:ext cx="553676" cy="2846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79" tIns="34290" rIns="68579" bIns="34290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r>
              <a:rPr kumimoji="0" lang="ru-RU" altLang="ru-RU" sz="1400" dirty="0" smtClean="0"/>
              <a:t>Старт</a:t>
            </a:r>
            <a:endParaRPr kumimoji="0" lang="ru-RU" altLang="ru-RU" sz="1400" dirty="0"/>
          </a:p>
        </p:txBody>
      </p:sp>
      <p:cxnSp>
        <p:nvCxnSpPr>
          <p:cNvPr id="9" name="Прямая со стрелкой 8"/>
          <p:cNvCxnSpPr/>
          <p:nvPr/>
        </p:nvCxnSpPr>
        <p:spPr>
          <a:xfrm>
            <a:off x="419361" y="1916653"/>
            <a:ext cx="171307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18"/>
          <p:cNvSpPr txBox="1">
            <a:spLocks noChangeArrowheads="1"/>
          </p:cNvSpPr>
          <p:nvPr/>
        </p:nvSpPr>
        <p:spPr bwMode="auto">
          <a:xfrm>
            <a:off x="381000" y="1570567"/>
            <a:ext cx="1751439" cy="2846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79" tIns="34290" rIns="68579" bIns="34290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r>
              <a:rPr kumimoji="0" lang="ru-RU" altLang="ru-RU" sz="1400" dirty="0" smtClean="0"/>
              <a:t>Отделение от ракеты</a:t>
            </a:r>
            <a:endParaRPr kumimoji="0" lang="ru-RU" altLang="ru-RU" sz="1400" dirty="0"/>
          </a:p>
        </p:txBody>
      </p:sp>
      <p:cxnSp>
        <p:nvCxnSpPr>
          <p:cNvPr id="12" name="Прямая со стрелкой 11"/>
          <p:cNvCxnSpPr/>
          <p:nvPr/>
        </p:nvCxnSpPr>
        <p:spPr>
          <a:xfrm flipH="1">
            <a:off x="3848361" y="1989699"/>
            <a:ext cx="34290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8"/>
          <p:cNvSpPr txBox="1">
            <a:spLocks noChangeArrowheads="1"/>
          </p:cNvSpPr>
          <p:nvPr/>
        </p:nvSpPr>
        <p:spPr bwMode="auto">
          <a:xfrm>
            <a:off x="3848361" y="1627759"/>
            <a:ext cx="3514614" cy="2846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79" tIns="34290" rIns="68579" bIns="34290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r>
              <a:rPr kumimoji="0" lang="ru-RU" altLang="ru-RU" sz="1400" dirty="0" smtClean="0"/>
              <a:t>Выпуск парашюта и выкидывание стержней</a:t>
            </a:r>
            <a:endParaRPr kumimoji="0" lang="ru-RU" altLang="ru-RU" sz="1400" dirty="0"/>
          </a:p>
        </p:txBody>
      </p:sp>
      <p:cxnSp>
        <p:nvCxnSpPr>
          <p:cNvPr id="16" name="Прямая со стрелкой 15"/>
          <p:cNvCxnSpPr/>
          <p:nvPr/>
        </p:nvCxnSpPr>
        <p:spPr>
          <a:xfrm flipH="1">
            <a:off x="5372361" y="2801397"/>
            <a:ext cx="199061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8"/>
          <p:cNvSpPr txBox="1">
            <a:spLocks noChangeArrowheads="1"/>
          </p:cNvSpPr>
          <p:nvPr/>
        </p:nvSpPr>
        <p:spPr bwMode="auto">
          <a:xfrm>
            <a:off x="5372361" y="2439457"/>
            <a:ext cx="2087814" cy="2846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79" tIns="34290" rIns="68579" bIns="34290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r>
              <a:rPr kumimoji="0" lang="ru-RU" altLang="ru-RU" sz="1400" dirty="0" smtClean="0"/>
              <a:t>Спуск и передача данных</a:t>
            </a:r>
            <a:endParaRPr kumimoji="0" lang="ru-RU" altLang="ru-RU" sz="1400" dirty="0"/>
          </a:p>
        </p:txBody>
      </p:sp>
      <p:cxnSp>
        <p:nvCxnSpPr>
          <p:cNvPr id="20" name="Прямая со стрелкой 19"/>
          <p:cNvCxnSpPr/>
          <p:nvPr/>
        </p:nvCxnSpPr>
        <p:spPr>
          <a:xfrm flipH="1">
            <a:off x="6281748" y="4395773"/>
            <a:ext cx="225265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18"/>
          <p:cNvSpPr txBox="1">
            <a:spLocks noChangeArrowheads="1"/>
          </p:cNvSpPr>
          <p:nvPr/>
        </p:nvSpPr>
        <p:spPr bwMode="auto">
          <a:xfrm>
            <a:off x="6281747" y="4033833"/>
            <a:ext cx="2295883" cy="2846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79" tIns="34290" rIns="68579" bIns="34290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r>
              <a:rPr kumimoji="0" lang="ru-RU" altLang="ru-RU" sz="1400" dirty="0" smtClean="0"/>
              <a:t>Посадка и передача данных</a:t>
            </a:r>
            <a:endParaRPr kumimoji="0" lang="ru-RU" altLang="ru-RU" sz="1400" dirty="0"/>
          </a:p>
        </p:txBody>
      </p:sp>
    </p:spTree>
    <p:extLst>
      <p:ext uri="{BB962C8B-B14F-4D97-AF65-F5344CB8AC3E}">
        <p14:creationId xmlns:p14="http://schemas.microsoft.com/office/powerpoint/2010/main" val="1195517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31800" y="442786"/>
            <a:ext cx="87884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8800" dirty="0" smtClean="0"/>
              <a:t>Здесь будет супер крутой макет аппарата</a:t>
            </a:r>
            <a:endParaRPr lang="ru-RU" sz="8800" dirty="0"/>
          </a:p>
        </p:txBody>
      </p:sp>
    </p:spTree>
    <p:extLst>
      <p:ext uri="{BB962C8B-B14F-4D97-AF65-F5344CB8AC3E}">
        <p14:creationId xmlns:p14="http://schemas.microsoft.com/office/powerpoint/2010/main" val="3631516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ansat Flight Animation (конвертирован)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47800" y="742950"/>
            <a:ext cx="6248400" cy="3513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69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 descr="unnamed-2.jpg"/>
          <p:cNvPicPr>
            <a:picLocks noGrp="1" noChangeAspect="1"/>
          </p:cNvPicPr>
          <p:nvPr>
            <p:ph type="pic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78" b="10178"/>
          <a:stretch>
            <a:fillRect/>
          </a:stretch>
        </p:blipFill>
        <p:spPr/>
      </p:pic>
      <p:sp>
        <p:nvSpPr>
          <p:cNvPr id="6" name="TextBox 5"/>
          <p:cNvSpPr txBox="1"/>
          <p:nvPr/>
        </p:nvSpPr>
        <p:spPr>
          <a:xfrm>
            <a:off x="533400" y="1200150"/>
            <a:ext cx="2971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dirty="0" smtClean="0"/>
              <a:t>Система спасения играет важную роль в создании атмосферного зонда</a:t>
            </a:r>
            <a:endParaRPr lang="ru-RU" sz="1800" dirty="0"/>
          </a:p>
        </p:txBody>
      </p:sp>
    </p:spTree>
    <p:extLst>
      <p:ext uri="{BB962C8B-B14F-4D97-AF65-F5344CB8AC3E}">
        <p14:creationId xmlns:p14="http://schemas.microsoft.com/office/powerpoint/2010/main" val="3212765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Технические характеристики.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ru-RU" b="1" u="sng" dirty="0" smtClean="0">
                <a:ln>
                  <a:solidFill>
                    <a:schemeClr val="tx2">
                      <a:lumMod val="75000"/>
                    </a:schemeClr>
                  </a:solidFill>
                </a:ln>
              </a:rPr>
              <a:t>Задачи парашюта</a:t>
            </a:r>
            <a:r>
              <a:rPr lang="en-US" b="1" u="sng" dirty="0" smtClean="0">
                <a:ln>
                  <a:solidFill>
                    <a:schemeClr val="tx2">
                      <a:lumMod val="75000"/>
                    </a:schemeClr>
                  </a:solidFill>
                </a:ln>
              </a:rPr>
              <a:t>:</a:t>
            </a:r>
            <a:endParaRPr lang="ru-RU" b="1" u="sng" dirty="0" smtClean="0">
              <a:ln>
                <a:solidFill>
                  <a:schemeClr val="tx2">
                    <a:lumMod val="75000"/>
                  </a:schemeClr>
                </a:solidFill>
              </a:ln>
            </a:endParaRPr>
          </a:p>
          <a:p>
            <a:pPr marL="342897" indent="-342897">
              <a:buFont typeface="Wingdings" pitchFamily="2" charset="2"/>
              <a:buChar char="ü"/>
            </a:pPr>
            <a:r>
              <a:rPr lang="ru-RU" dirty="0" smtClean="0">
                <a:ln>
                  <a:solidFill>
                    <a:schemeClr val="tx2">
                      <a:lumMod val="7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</a:rPr>
              <a:t>Сориентировать аппарат перпендикулярно к </a:t>
            </a:r>
            <a:r>
              <a:rPr lang="ru-RU" dirty="0">
                <a:ln>
                  <a:solidFill>
                    <a:schemeClr val="tx2">
                      <a:lumMod val="7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</a:rPr>
              <a:t>поверхности земли.</a:t>
            </a:r>
          </a:p>
          <a:p>
            <a:pPr marL="342897" indent="-342897">
              <a:buFont typeface="Wingdings" pitchFamily="2" charset="2"/>
              <a:buChar char="ü"/>
            </a:pPr>
            <a:r>
              <a:rPr lang="ru-RU" dirty="0">
                <a:ln>
                  <a:solidFill>
                    <a:schemeClr val="tx2">
                      <a:lumMod val="7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ru-RU" dirty="0" smtClean="0">
                <a:ln>
                  <a:solidFill>
                    <a:schemeClr val="tx2">
                      <a:lumMod val="7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</a:rPr>
              <a:t>Обеспечить </a:t>
            </a:r>
            <a:r>
              <a:rPr lang="ru-RU" dirty="0">
                <a:ln>
                  <a:solidFill>
                    <a:schemeClr val="tx2">
                      <a:lumMod val="7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</a:rPr>
              <a:t>скорость приземления </a:t>
            </a:r>
            <a:r>
              <a:rPr lang="ru-RU" dirty="0" smtClean="0">
                <a:ln>
                  <a:solidFill>
                    <a:schemeClr val="tx2">
                      <a:lumMod val="7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</a:rPr>
              <a:t>аппарата 8м/с </a:t>
            </a:r>
            <a:r>
              <a:rPr lang="ru-RU" dirty="0">
                <a:ln>
                  <a:solidFill>
                    <a:schemeClr val="tx2">
                      <a:lumMod val="7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</a:rPr>
              <a:t>при </a:t>
            </a:r>
            <a:r>
              <a:rPr lang="ru-RU" dirty="0" smtClean="0">
                <a:ln>
                  <a:solidFill>
                    <a:schemeClr val="tx2">
                      <a:lumMod val="7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</a:rPr>
              <a:t>массе</a:t>
            </a:r>
            <a:r>
              <a:rPr lang="ru-RU" dirty="0">
                <a:ln>
                  <a:solidFill>
                    <a:schemeClr val="tx2">
                      <a:lumMod val="7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</a:rPr>
              <a:t> 0.35кг.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2727325" y="3409950"/>
                <a:ext cx="3422491" cy="1208023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lIns="68579" tIns="34290" rIns="68579" bIns="34290" rtlCol="0">
                <a:spAutoFit/>
              </a:bodyPr>
              <a:lstStyle/>
              <a:p>
                <a:r>
                  <a:rPr lang="en-US" sz="2100" b="1" dirty="0">
                    <a:ln>
                      <a:solidFill>
                        <a:prstClr val="white">
                          <a:lumMod val="95000"/>
                          <a:lumOff val="5000"/>
                        </a:prstClr>
                      </a:solidFill>
                    </a:ln>
                    <a:solidFill>
                      <a:srgbClr val="000000"/>
                    </a:solidFill>
                  </a:rPr>
                  <a:t>V</a:t>
                </a:r>
                <a14:m>
                  <m:oMath xmlns:m="http://schemas.openxmlformats.org/officeDocument/2006/math" xmlns="">
                    <m:r>
                      <a:rPr lang="en-US" sz="2100" b="1" i="1">
                        <a:ln>
                          <a:solidFill>
                            <a:prstClr val="white">
                              <a:lumMod val="95000"/>
                              <a:lumOff val="5000"/>
                            </a:prstClr>
                          </a:solidFill>
                        </a:ln>
                        <a:solidFill>
                          <a:srgbClr val="000000"/>
                        </a:solidFill>
                        <a:latin typeface="Cambria Math"/>
                      </a:rPr>
                      <m:t>=</m:t>
                    </m:r>
                    <m:r>
                      <a:rPr lang="el-GR" sz="2100" b="1" i="1">
                        <a:ln>
                          <a:solidFill>
                            <a:prstClr val="white">
                              <a:lumMod val="95000"/>
                              <a:lumOff val="5000"/>
                            </a:prstClr>
                          </a:solidFill>
                        </a:ln>
                        <a:solidFill>
                          <a:srgbClr val="000000"/>
                        </a:solidFill>
                        <a:latin typeface="Cambria Math"/>
                      </a:rPr>
                      <m:t>𝝅</m:t>
                    </m:r>
                    <m:sSup>
                      <m:sSupPr>
                        <m:ctrlPr>
                          <a:rPr lang="en-US" sz="2100" b="1" i="1">
                            <a:ln>
                              <a:solidFill>
                                <a:prstClr val="white">
                                  <a:lumMod val="95000"/>
                                  <a:lumOff val="5000"/>
                                </a:prstClr>
                              </a:solidFill>
                            </a:ln>
                            <a:solidFill>
                              <a:srgbClr val="000000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US" sz="2100" b="1" i="1">
                            <a:ln>
                              <a:solidFill>
                                <a:prstClr val="white">
                                  <a:lumMod val="95000"/>
                                  <a:lumOff val="5000"/>
                                </a:prstClr>
                              </a:solidFill>
                            </a:ln>
                            <a:solidFill>
                              <a:srgbClr val="000000"/>
                            </a:solidFill>
                            <a:latin typeface="Cambria Math"/>
                          </a:rPr>
                          <m:t>𝒓</m:t>
                        </m:r>
                      </m:e>
                      <m:sup>
                        <m:r>
                          <a:rPr lang="en-US" sz="2100" b="1" i="1">
                            <a:ln>
                              <a:solidFill>
                                <a:prstClr val="white">
                                  <a:lumMod val="95000"/>
                                  <a:lumOff val="5000"/>
                                </a:prstClr>
                              </a:solidFill>
                            </a:ln>
                            <a:solidFill>
                              <a:srgbClr val="000000"/>
                            </a:solidFill>
                            <a:latin typeface="Cambria Math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sz="2100" b="1" dirty="0">
                    <a:ln>
                      <a:solidFill>
                        <a:prstClr val="white">
                          <a:lumMod val="95000"/>
                          <a:lumOff val="5000"/>
                        </a:prstClr>
                      </a:solidFill>
                    </a:ln>
                    <a:solidFill>
                      <a:srgbClr val="000000"/>
                    </a:solidFill>
                  </a:rPr>
                  <a:t>h=68.4</a:t>
                </a:r>
                <a:r>
                  <a:rPr lang="ru-RU" sz="2100" b="1" dirty="0" smtClean="0">
                    <a:ln>
                      <a:solidFill>
                        <a:prstClr val="white">
                          <a:lumMod val="95000"/>
                          <a:lumOff val="5000"/>
                        </a:prstClr>
                      </a:solidFill>
                    </a:ln>
                    <a:solidFill>
                      <a:srgbClr val="000000"/>
                    </a:solidFill>
                  </a:rPr>
                  <a:t>см3</a:t>
                </a:r>
                <a:endParaRPr lang="ru-RU" sz="2100" b="1" dirty="0">
                  <a:ln>
                    <a:solidFill>
                      <a:prstClr val="white">
                        <a:lumMod val="95000"/>
                        <a:lumOff val="5000"/>
                      </a:prstClr>
                    </a:solidFill>
                  </a:ln>
                  <a:solidFill>
                    <a:srgbClr val="000000"/>
                  </a:solidFill>
                </a:endParaRPr>
              </a:p>
              <a:p>
                <a:endParaRPr lang="ru-RU" sz="2100" dirty="0">
                  <a:solidFill>
                    <a:srgbClr val="000000"/>
                  </a:solidFill>
                </a:endParaRPr>
              </a:p>
              <a:p>
                <a:r>
                  <a:rPr lang="ru-RU" sz="1600" dirty="0">
                    <a:ln>
                      <a:solidFill>
                        <a:srgbClr val="000000">
                          <a:lumMod val="65000"/>
                        </a:srgbClr>
                      </a:solidFill>
                    </a:ln>
                    <a:solidFill>
                      <a:srgbClr val="000000"/>
                    </a:solidFill>
                  </a:rPr>
                  <a:t>Где: </a:t>
                </a:r>
                <a:r>
                  <a:rPr lang="en-US" sz="1600" dirty="0">
                    <a:ln>
                      <a:solidFill>
                        <a:srgbClr val="000000">
                          <a:lumMod val="65000"/>
                        </a:srgbClr>
                      </a:solidFill>
                    </a:ln>
                    <a:solidFill>
                      <a:srgbClr val="000000"/>
                    </a:solidFill>
                  </a:rPr>
                  <a:t>R=</a:t>
                </a:r>
                <a:r>
                  <a:rPr lang="ru-RU" sz="1600" dirty="0">
                    <a:ln>
                      <a:solidFill>
                        <a:srgbClr val="000000">
                          <a:lumMod val="65000"/>
                        </a:srgbClr>
                      </a:solidFill>
                    </a:ln>
                    <a:solidFill>
                      <a:srgbClr val="000000"/>
                    </a:solidFill>
                  </a:rPr>
                  <a:t> 3,3 см</a:t>
                </a:r>
                <a:endParaRPr lang="en-US" sz="1600" dirty="0">
                  <a:ln>
                    <a:solidFill>
                      <a:srgbClr val="000000">
                        <a:lumMod val="65000"/>
                      </a:srgbClr>
                    </a:solidFill>
                  </a:ln>
                  <a:solidFill>
                    <a:srgbClr val="000000"/>
                  </a:solidFill>
                </a:endParaRPr>
              </a:p>
              <a:p>
                <a:r>
                  <a:rPr lang="en-US" sz="1600" dirty="0">
                    <a:ln>
                      <a:solidFill>
                        <a:srgbClr val="000000">
                          <a:lumMod val="65000"/>
                        </a:srgbClr>
                      </a:solidFill>
                    </a:ln>
                    <a:solidFill>
                      <a:srgbClr val="000000"/>
                    </a:solidFill>
                  </a:rPr>
                  <a:t>h=2</a:t>
                </a:r>
                <a:r>
                  <a:rPr lang="ru-RU" sz="1600" dirty="0">
                    <a:ln>
                      <a:solidFill>
                        <a:srgbClr val="000000">
                          <a:lumMod val="65000"/>
                        </a:srgbClr>
                      </a:solidFill>
                    </a:ln>
                    <a:solidFill>
                      <a:srgbClr val="000000"/>
                    </a:solidFill>
                  </a:rPr>
                  <a:t>см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7325" y="3409950"/>
                <a:ext cx="3422491" cy="1208023"/>
              </a:xfrm>
              <a:prstGeom prst="rect">
                <a:avLst/>
              </a:prstGeom>
              <a:blipFill rotWithShape="1">
                <a:blip r:embed="rId2"/>
                <a:stretch>
                  <a:fillRect l="-2482" t="-1990" b="-597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10100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42110" y="-114300"/>
            <a:ext cx="6859788" cy="1028700"/>
          </a:xfrm>
        </p:spPr>
        <p:txBody>
          <a:bodyPr>
            <a:normAutofit/>
          </a:bodyPr>
          <a:lstStyle/>
          <a:p>
            <a:r>
              <a:rPr lang="ru-RU" dirty="0" smtClean="0"/>
              <a:t>Аэродинамический расчет парашюта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609600" y="1968145"/>
                <a:ext cx="3672408" cy="2142253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lIns="68579" tIns="34290" rIns="68579" bIns="34290" rtlCol="0">
                <a:spAutoFit/>
              </a:bodyPr>
              <a:lstStyle/>
              <a:p>
                <a:r>
                  <a:rPr lang="en-US" sz="2400" b="1" dirty="0">
                    <a:ln>
                      <a:solidFill>
                        <a:prstClr val="white">
                          <a:lumMod val="95000"/>
                          <a:lumOff val="5000"/>
                        </a:prstClr>
                      </a:solidFill>
                    </a:ln>
                    <a:solidFill>
                      <a:srgbClr val="000000"/>
                    </a:solidFill>
                  </a:rPr>
                  <a:t>S</a:t>
                </a:r>
                <a14:m>
                  <m:oMath xmlns:m="http://schemas.openxmlformats.org/officeDocument/2006/math" xmlns="">
                    <m:r>
                      <a:rPr lang="en-US" sz="2400" b="1" i="1">
                        <a:ln>
                          <a:solidFill>
                            <a:prstClr val="white">
                              <a:lumMod val="95000"/>
                              <a:lumOff val="5000"/>
                            </a:prstClr>
                          </a:solidFill>
                        </a:ln>
                        <a:solidFill>
                          <a:srgbClr val="000000"/>
                        </a:solidFill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400" b="1" i="1">
                            <a:ln>
                              <a:solidFill>
                                <a:prstClr val="white">
                                  <a:lumMod val="95000"/>
                                  <a:lumOff val="5000"/>
                                </a:prstClr>
                              </a:solidFill>
                            </a:ln>
                            <a:solidFill>
                              <a:srgbClr val="000000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ru-RU" sz="2400" b="1" i="1">
                            <a:ln>
                              <a:solidFill>
                                <a:prstClr val="white">
                                  <a:lumMod val="95000"/>
                                  <a:lumOff val="5000"/>
                                </a:prstClr>
                              </a:solidFill>
                            </a:ln>
                            <a:solidFill>
                              <a:srgbClr val="000000"/>
                            </a:solidFill>
                            <a:latin typeface="Cambria Math"/>
                          </a:rPr>
                          <m:t>𝟐</m:t>
                        </m:r>
                        <m:r>
                          <a:rPr lang="en-US" sz="2400" b="1" i="1">
                            <a:ln>
                              <a:solidFill>
                                <a:prstClr val="white">
                                  <a:lumMod val="95000"/>
                                  <a:lumOff val="5000"/>
                                </a:prstClr>
                              </a:solidFill>
                            </a:ln>
                            <a:solidFill>
                              <a:srgbClr val="000000"/>
                            </a:solidFill>
                            <a:latin typeface="Cambria Math"/>
                          </a:rPr>
                          <m:t>𝒎𝒈</m:t>
                        </m:r>
                      </m:num>
                      <m:den>
                        <m:r>
                          <a:rPr lang="en-US" sz="2400" b="1" i="1">
                            <a:ln>
                              <a:solidFill>
                                <a:prstClr val="white">
                                  <a:lumMod val="95000"/>
                                  <a:lumOff val="5000"/>
                                </a:prstClr>
                              </a:solidFill>
                            </a:ln>
                            <a:solidFill>
                              <a:srgbClr val="000000"/>
                            </a:solidFill>
                            <a:latin typeface="Cambria Math"/>
                          </a:rPr>
                          <m:t>𝒑𝑪𝒙</m:t>
                        </m:r>
                        <m:sSup>
                          <m:sSupPr>
                            <m:ctrlPr>
                              <a:rPr lang="en-US" sz="2400" b="1" i="1">
                                <a:ln>
                                  <a:solidFill>
                                    <a:prstClr val="white">
                                      <a:lumMod val="95000"/>
                                      <a:lumOff val="5000"/>
                                    </a:prstClr>
                                  </a:solidFill>
                                </a:ln>
                                <a:solidFill>
                                  <a:srgbClr val="000000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sz="2400" b="1" i="1">
                                <a:ln>
                                  <a:solidFill>
                                    <a:prstClr val="white">
                                      <a:lumMod val="95000"/>
                                      <a:lumOff val="5000"/>
                                    </a:prstClr>
                                  </a:solidFill>
                                </a:ln>
                                <a:solidFill>
                                  <a:srgbClr val="000000"/>
                                </a:solidFill>
                                <a:latin typeface="Cambria Math"/>
                              </a:rPr>
                              <m:t>𝑽</m:t>
                            </m:r>
                          </m:e>
                          <m:sup>
                            <m:r>
                              <a:rPr lang="en-US" sz="2400" b="1" i="1">
                                <a:ln>
                                  <a:solidFill>
                                    <a:prstClr val="white">
                                      <a:lumMod val="95000"/>
                                      <a:lumOff val="5000"/>
                                    </a:prstClr>
                                  </a:solidFill>
                                </a:ln>
                                <a:solidFill>
                                  <a:srgbClr val="000000"/>
                                </a:solidFill>
                                <a:latin typeface="Cambria Math"/>
                              </a:rPr>
                              <m:t>𝟐</m:t>
                            </m:r>
                          </m:sup>
                        </m:sSup>
                      </m:den>
                    </m:f>
                    <m:r>
                      <a:rPr lang="en-US" sz="2400" b="1" i="1">
                        <a:ln>
                          <a:solidFill>
                            <a:prstClr val="white">
                              <a:lumMod val="95000"/>
                              <a:lumOff val="5000"/>
                            </a:prstClr>
                          </a:solidFill>
                        </a:ln>
                        <a:solidFill>
                          <a:srgbClr val="000000"/>
                        </a:solidFill>
                        <a:latin typeface="Cambria Math"/>
                        <a:ea typeface="Cambria Math"/>
                      </a:rPr>
                      <m:t>=</m:t>
                    </m:r>
                  </m:oMath>
                </a14:m>
                <a:r>
                  <a:rPr lang="en-US" sz="2400" b="1" dirty="0">
                    <a:ln>
                      <a:solidFill>
                        <a:prstClr val="white">
                          <a:lumMod val="95000"/>
                          <a:lumOff val="5000"/>
                        </a:prstClr>
                      </a:solidFill>
                    </a:ln>
                    <a:solidFill>
                      <a:srgbClr val="000000"/>
                    </a:solidFill>
                  </a:rPr>
                  <a:t> 0.07</a:t>
                </a:r>
                <a14:m>
                  <m:oMath xmlns:m="http://schemas.openxmlformats.org/officeDocument/2006/math" xmlns="">
                    <m:sSup>
                      <m:sSupPr>
                        <m:ctrlPr>
                          <a:rPr lang="en-US" sz="2400" b="1" i="1">
                            <a:ln>
                              <a:solidFill>
                                <a:prstClr val="white">
                                  <a:lumMod val="95000"/>
                                  <a:lumOff val="5000"/>
                                </a:prstClr>
                              </a:solidFill>
                            </a:ln>
                            <a:solidFill>
                              <a:srgbClr val="000000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ru-RU" sz="2400" b="1" i="1">
                            <a:ln>
                              <a:solidFill>
                                <a:prstClr val="white">
                                  <a:lumMod val="95000"/>
                                  <a:lumOff val="5000"/>
                                </a:prstClr>
                              </a:solidFill>
                            </a:ln>
                            <a:solidFill>
                              <a:srgbClr val="000000"/>
                            </a:solidFill>
                            <a:latin typeface="Cambria Math"/>
                          </a:rPr>
                          <m:t>м</m:t>
                        </m:r>
                      </m:e>
                      <m:sup>
                        <m:r>
                          <a:rPr lang="ru-RU" sz="2400" b="1" i="1">
                            <a:ln>
                              <a:solidFill>
                                <a:prstClr val="white">
                                  <a:lumMod val="95000"/>
                                  <a:lumOff val="5000"/>
                                </a:prstClr>
                              </a:solidFill>
                            </a:ln>
                            <a:solidFill>
                              <a:srgbClr val="000000"/>
                            </a:solidFill>
                            <a:latin typeface="Cambria Math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ru-RU" b="1" dirty="0" smtClean="0">
                    <a:solidFill>
                      <a:srgbClr val="000000"/>
                    </a:solidFill>
                  </a:rPr>
                  <a:t>.</a:t>
                </a:r>
                <a:endParaRPr lang="en-US" b="1" dirty="0" smtClean="0">
                  <a:solidFill>
                    <a:srgbClr val="000000"/>
                  </a:solidFill>
                </a:endParaRPr>
              </a:p>
              <a:p>
                <a:endParaRPr lang="en-US" b="1" dirty="0">
                  <a:solidFill>
                    <a:srgbClr val="000000"/>
                  </a:solidFill>
                </a:endParaRPr>
              </a:p>
              <a:p>
                <a:r>
                  <a:rPr lang="ru-RU" b="1" dirty="0" smtClean="0">
                    <a:solidFill>
                      <a:srgbClr val="000000"/>
                    </a:solidFill>
                  </a:rPr>
                  <a:t>Где: </a:t>
                </a:r>
              </a:p>
              <a:p>
                <a:r>
                  <a:rPr lang="en-US" b="1" dirty="0" smtClean="0">
                    <a:solidFill>
                      <a:srgbClr val="000000"/>
                    </a:solidFill>
                  </a:rPr>
                  <a:t>m= 350</a:t>
                </a:r>
                <a:r>
                  <a:rPr lang="ru-RU" b="1" dirty="0" smtClean="0">
                    <a:solidFill>
                      <a:srgbClr val="000000"/>
                    </a:solidFill>
                  </a:rPr>
                  <a:t>г</a:t>
                </a:r>
                <a:endParaRPr lang="en-US" b="1" dirty="0" smtClean="0">
                  <a:solidFill>
                    <a:srgbClr val="000000"/>
                  </a:solidFill>
                </a:endParaRPr>
              </a:p>
              <a:p>
                <a:r>
                  <a:rPr lang="en-US" b="1" dirty="0" smtClean="0">
                    <a:solidFill>
                      <a:srgbClr val="000000"/>
                    </a:solidFill>
                  </a:rPr>
                  <a:t>g=</a:t>
                </a:r>
                <a:r>
                  <a:rPr lang="ru-RU" b="1" dirty="0" smtClean="0">
                    <a:solidFill>
                      <a:srgbClr val="000000"/>
                    </a:solidFill>
                  </a:rPr>
                  <a:t> 9.81м/с2</a:t>
                </a:r>
                <a:endParaRPr lang="en-US" b="1" dirty="0" smtClean="0">
                  <a:solidFill>
                    <a:srgbClr val="000000"/>
                  </a:solidFill>
                </a:endParaRPr>
              </a:p>
              <a:p>
                <a:r>
                  <a:rPr lang="en-US" b="1" dirty="0" smtClean="0">
                    <a:solidFill>
                      <a:srgbClr val="000000"/>
                    </a:solidFill>
                  </a:rPr>
                  <a:t>p=</a:t>
                </a:r>
                <a:r>
                  <a:rPr lang="ru-RU" b="1" dirty="0" smtClean="0">
                    <a:solidFill>
                      <a:srgbClr val="000000"/>
                    </a:solidFill>
                  </a:rPr>
                  <a:t> 1.2 кг/м3</a:t>
                </a:r>
                <a:endParaRPr lang="en-US" b="1" dirty="0" smtClean="0">
                  <a:solidFill>
                    <a:srgbClr val="000000"/>
                  </a:solidFill>
                </a:endParaRPr>
              </a:p>
              <a:p>
                <a:r>
                  <a:rPr lang="en-US" b="1" dirty="0" err="1" smtClean="0">
                    <a:solidFill>
                      <a:srgbClr val="000000"/>
                    </a:solidFill>
                  </a:rPr>
                  <a:t>Cx</a:t>
                </a:r>
                <a:r>
                  <a:rPr lang="en-US" b="1" dirty="0" smtClean="0">
                    <a:solidFill>
                      <a:srgbClr val="000000"/>
                    </a:solidFill>
                  </a:rPr>
                  <a:t>=</a:t>
                </a:r>
                <a:r>
                  <a:rPr lang="ru-RU" b="1" dirty="0" smtClean="0">
                    <a:solidFill>
                      <a:srgbClr val="000000"/>
                    </a:solidFill>
                  </a:rPr>
                  <a:t> 1.3</a:t>
                </a:r>
                <a:endParaRPr lang="en-US" b="1" dirty="0" smtClean="0">
                  <a:solidFill>
                    <a:srgbClr val="000000"/>
                  </a:solidFill>
                </a:endParaRPr>
              </a:p>
              <a:p>
                <a:r>
                  <a:rPr lang="en-US" b="1" dirty="0" smtClean="0">
                    <a:solidFill>
                      <a:srgbClr val="000000"/>
                    </a:solidFill>
                  </a:rPr>
                  <a:t>V=</a:t>
                </a:r>
                <a:r>
                  <a:rPr lang="ru-RU" b="1" dirty="0" smtClean="0">
                    <a:solidFill>
                      <a:srgbClr val="000000"/>
                    </a:solidFill>
                  </a:rPr>
                  <a:t> 8м/с</a:t>
                </a:r>
                <a:endParaRPr lang="en-US" b="1" dirty="0" smtClean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1968145"/>
                <a:ext cx="3672408" cy="2142253"/>
              </a:xfrm>
              <a:prstGeom prst="rect">
                <a:avLst/>
              </a:prstGeom>
              <a:blipFill rotWithShape="1">
                <a:blip r:embed="rId2"/>
                <a:stretch>
                  <a:fillRect l="-2980" b="-28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5029200" y="2012515"/>
                <a:ext cx="3240360" cy="1038489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68579" tIns="34290" rIns="68579" bIns="34290" rtlCol="0">
                <a:spAutoFit/>
              </a:bodyPr>
              <a:lstStyle/>
              <a:p>
                <a:r>
                  <a:rPr lang="en-US" sz="2400" b="1" dirty="0">
                    <a:ln>
                      <a:solidFill>
                        <a:prstClr val="white">
                          <a:lumMod val="95000"/>
                          <a:lumOff val="5000"/>
                        </a:prstClr>
                      </a:solidFill>
                    </a:ln>
                    <a:solidFill>
                      <a:srgbClr val="000000"/>
                    </a:solidFill>
                  </a:rPr>
                  <a:t>D</a:t>
                </a:r>
                <a14:m>
                  <m:oMath xmlns:m="http://schemas.openxmlformats.org/officeDocument/2006/math" xmlns="">
                    <m:r>
                      <a:rPr lang="en-US" sz="2400" b="1" i="1">
                        <a:ln>
                          <a:solidFill>
                            <a:prstClr val="white">
                              <a:lumMod val="95000"/>
                              <a:lumOff val="5000"/>
                            </a:prstClr>
                          </a:solidFill>
                        </a:ln>
                        <a:solidFill>
                          <a:srgbClr val="000000"/>
                        </a:solidFill>
                        <a:latin typeface="Cambria Math"/>
                      </a:rPr>
                      <m:t>=</m:t>
                    </m:r>
                    <m:r>
                      <a:rPr lang="en-US" sz="2400" b="1" i="1">
                        <a:ln>
                          <a:solidFill>
                            <a:prstClr val="white">
                              <a:lumMod val="95000"/>
                              <a:lumOff val="5000"/>
                            </a:prstClr>
                          </a:solidFill>
                        </a:ln>
                        <a:solidFill>
                          <a:srgbClr val="000000"/>
                        </a:solidFill>
                        <a:latin typeface="Cambria Math"/>
                        <a:ea typeface="Cambria Math"/>
                      </a:rPr>
                      <m:t>√</m:t>
                    </m:r>
                    <m:f>
                      <m:fPr>
                        <m:ctrlPr>
                          <a:rPr lang="el-GR" sz="2400" b="1" i="1">
                            <a:ln>
                              <a:solidFill>
                                <a:prstClr val="white">
                                  <a:lumMod val="95000"/>
                                  <a:lumOff val="5000"/>
                                </a:prstClr>
                              </a:solidFill>
                            </a:ln>
                            <a:solidFill>
                              <a:srgbClr val="000000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en-US" sz="2400" b="1" i="1">
                            <a:ln>
                              <a:solidFill>
                                <a:prstClr val="white">
                                  <a:lumMod val="95000"/>
                                  <a:lumOff val="5000"/>
                                </a:prstClr>
                              </a:solidFill>
                            </a:ln>
                            <a:solidFill>
                              <a:srgbClr val="000000"/>
                            </a:solidFill>
                            <a:latin typeface="Cambria Math"/>
                          </a:rPr>
                          <m:t>𝟒</m:t>
                        </m:r>
                        <m:r>
                          <a:rPr lang="en-US" sz="2400" b="1" i="1">
                            <a:ln>
                              <a:solidFill>
                                <a:prstClr val="white">
                                  <a:lumMod val="95000"/>
                                  <a:lumOff val="5000"/>
                                </a:prstClr>
                              </a:solidFill>
                            </a:ln>
                            <a:solidFill>
                              <a:srgbClr val="000000"/>
                            </a:solidFill>
                            <a:latin typeface="Cambria Math"/>
                          </a:rPr>
                          <m:t>𝑺</m:t>
                        </m:r>
                      </m:num>
                      <m:den>
                        <m:r>
                          <a:rPr lang="el-GR" sz="2400" b="1" i="1">
                            <a:ln>
                              <a:solidFill>
                                <a:prstClr val="white">
                                  <a:lumMod val="95000"/>
                                  <a:lumOff val="5000"/>
                                </a:prstClr>
                              </a:solidFill>
                            </a:ln>
                            <a:solidFill>
                              <a:srgbClr val="000000"/>
                            </a:solidFill>
                            <a:latin typeface="Cambria Math"/>
                          </a:rPr>
                          <m:t>𝝅</m:t>
                        </m:r>
                      </m:den>
                    </m:f>
                  </m:oMath>
                </a14:m>
                <a:r>
                  <a:rPr lang="en-US" sz="2400" b="1" dirty="0">
                    <a:ln>
                      <a:solidFill>
                        <a:prstClr val="white">
                          <a:lumMod val="95000"/>
                          <a:lumOff val="5000"/>
                        </a:prstClr>
                      </a:solidFill>
                    </a:ln>
                    <a:solidFill>
                      <a:srgbClr val="000000"/>
                    </a:solidFill>
                  </a:rPr>
                  <a:t>=0</a:t>
                </a:r>
                <a:r>
                  <a:rPr lang="ru-RU" sz="2400" b="1" dirty="0">
                    <a:ln>
                      <a:solidFill>
                        <a:prstClr val="white">
                          <a:lumMod val="95000"/>
                          <a:lumOff val="5000"/>
                        </a:prstClr>
                      </a:solidFill>
                    </a:ln>
                    <a:solidFill>
                      <a:srgbClr val="000000"/>
                    </a:solidFill>
                  </a:rPr>
                  <a:t>.</a:t>
                </a:r>
                <a:r>
                  <a:rPr lang="en-US" sz="2400" b="1" dirty="0">
                    <a:ln>
                      <a:solidFill>
                        <a:prstClr val="white">
                          <a:lumMod val="95000"/>
                          <a:lumOff val="5000"/>
                        </a:prstClr>
                      </a:solidFill>
                    </a:ln>
                    <a:solidFill>
                      <a:srgbClr val="000000"/>
                    </a:solidFill>
                  </a:rPr>
                  <a:t>3</a:t>
                </a:r>
                <a:r>
                  <a:rPr lang="ru-RU" sz="2400" b="1" dirty="0">
                    <a:ln>
                      <a:solidFill>
                        <a:prstClr val="white">
                          <a:lumMod val="95000"/>
                          <a:lumOff val="5000"/>
                        </a:prstClr>
                      </a:solidFill>
                    </a:ln>
                    <a:solidFill>
                      <a:srgbClr val="000000"/>
                    </a:solidFill>
                  </a:rPr>
                  <a:t>м.</a:t>
                </a:r>
                <a:endParaRPr lang="en-US" sz="2400" b="1" dirty="0">
                  <a:ln>
                    <a:solidFill>
                      <a:prstClr val="white">
                        <a:lumMod val="95000"/>
                        <a:lumOff val="5000"/>
                      </a:prstClr>
                    </a:solidFill>
                  </a:ln>
                  <a:solidFill>
                    <a:srgbClr val="000000"/>
                  </a:solidFill>
                </a:endParaRPr>
              </a:p>
              <a:p>
                <a:endParaRPr lang="en-US" b="1" dirty="0">
                  <a:solidFill>
                    <a:srgbClr val="000000"/>
                  </a:solidFill>
                </a:endParaRPr>
              </a:p>
              <a:p>
                <a:r>
                  <a:rPr lang="ru-RU" b="1" dirty="0" smtClean="0">
                    <a:solidFill>
                      <a:srgbClr val="000000"/>
                    </a:solidFill>
                  </a:rPr>
                  <a:t>Где: </a:t>
                </a:r>
                <a:r>
                  <a:rPr lang="en-US" b="1" dirty="0" smtClean="0">
                    <a:solidFill>
                      <a:srgbClr val="000000"/>
                    </a:solidFill>
                  </a:rPr>
                  <a:t>S=0.07 </a:t>
                </a:r>
                <a14:m>
                  <m:oMath xmlns:m="http://schemas.openxmlformats.org/officeDocument/2006/math" xmlns="">
                    <m:sSup>
                      <m:sSupPr>
                        <m:ctrlPr>
                          <a:rPr lang="en-US" b="1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ru-RU" b="1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м</m:t>
                        </m:r>
                      </m:e>
                      <m:sup>
                        <m:r>
                          <a:rPr lang="ru-RU" b="1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dirty="0" smtClean="0">
                    <a:solidFill>
                      <a:srgbClr val="000000"/>
                    </a:solidFill>
                  </a:rPr>
                  <a:t> </a:t>
                </a:r>
                <a:endParaRPr lang="ru-RU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0" y="2012515"/>
                <a:ext cx="3240360" cy="1038489"/>
              </a:xfrm>
              <a:prstGeom prst="rect">
                <a:avLst/>
              </a:prstGeom>
              <a:blipFill rotWithShape="1">
                <a:blip r:embed="rId3"/>
                <a:stretch>
                  <a:fillRect l="-3371" b="-581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/>
          <p:cNvSpPr txBox="1"/>
          <p:nvPr/>
        </p:nvSpPr>
        <p:spPr>
          <a:xfrm>
            <a:off x="457200" y="1446114"/>
            <a:ext cx="287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800" dirty="0" smtClean="0"/>
              <a:t>Расчет площади парашюта</a:t>
            </a:r>
            <a:endParaRPr lang="ru-RU" sz="1800" dirty="0"/>
          </a:p>
        </p:txBody>
      </p:sp>
      <p:sp>
        <p:nvSpPr>
          <p:cNvPr id="6" name="TextBox 5"/>
          <p:cNvSpPr txBox="1"/>
          <p:nvPr/>
        </p:nvSpPr>
        <p:spPr>
          <a:xfrm>
            <a:off x="4885390" y="1479670"/>
            <a:ext cx="3669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800" dirty="0" smtClean="0"/>
              <a:t>Расчет диаметра купола парашюта</a:t>
            </a:r>
            <a:endParaRPr lang="ru-RU" sz="1800" dirty="0"/>
          </a:p>
        </p:txBody>
      </p:sp>
    </p:spTree>
    <p:extLst>
      <p:ext uri="{BB962C8B-B14F-4D97-AF65-F5344CB8AC3E}">
        <p14:creationId xmlns:p14="http://schemas.microsoft.com/office/powerpoint/2010/main" val="3152768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Название 1"/>
          <p:cNvSpPr>
            <a:spLocks noGrp="1"/>
          </p:cNvSpPr>
          <p:nvPr>
            <p:ph type="title"/>
          </p:nvPr>
        </p:nvSpPr>
        <p:spPr>
          <a:xfrm>
            <a:off x="762000" y="57150"/>
            <a:ext cx="7583488" cy="549277"/>
          </a:xfrm>
        </p:spPr>
        <p:txBody>
          <a:bodyPr>
            <a:normAutofit/>
          </a:bodyPr>
          <a:lstStyle/>
          <a:p>
            <a:pPr algn="ctr" eaLnBrk="1" hangingPunct="1"/>
            <a:r>
              <a:rPr kumimoji="0" lang="ru-RU" altLang="ru-RU" dirty="0" smtClean="0"/>
              <a:t>Цель проекта</a:t>
            </a:r>
          </a:p>
        </p:txBody>
      </p:sp>
      <p:sp>
        <p:nvSpPr>
          <p:cNvPr id="21506" name="Содержимое 2"/>
          <p:cNvSpPr>
            <a:spLocks noGrp="1"/>
          </p:cNvSpPr>
          <p:nvPr>
            <p:ph idx="1"/>
          </p:nvPr>
        </p:nvSpPr>
        <p:spPr>
          <a:xfrm>
            <a:off x="762000" y="666750"/>
            <a:ext cx="7583488" cy="762000"/>
          </a:xfrm>
        </p:spPr>
        <p:txBody>
          <a:bodyPr>
            <a:normAutofit/>
          </a:bodyPr>
          <a:lstStyle/>
          <a:p>
            <a:pPr eaLnBrk="1" hangingPunct="1"/>
            <a:r>
              <a:rPr lang="ru-RU" altLang="ru-RU" sz="1600" dirty="0" smtClean="0"/>
              <a:t>Целью </a:t>
            </a:r>
            <a:r>
              <a:rPr lang="ru-RU" altLang="ru-RU" sz="1600" dirty="0"/>
              <a:t>нашего проекта является создание </a:t>
            </a:r>
            <a:r>
              <a:rPr lang="ru-RU" altLang="ru-RU" sz="1600" dirty="0" smtClean="0"/>
              <a:t>аппарата</a:t>
            </a:r>
            <a:r>
              <a:rPr lang="ru-RU" altLang="ru-RU" sz="1600" dirty="0"/>
              <a:t> </a:t>
            </a:r>
            <a:r>
              <a:rPr lang="ru-RU" altLang="ru-RU" sz="1600" dirty="0" smtClean="0"/>
              <a:t>для отработки некоторых компонентов, необходимых для изучения </a:t>
            </a:r>
            <a:r>
              <a:rPr lang="ru-RU" altLang="ru-RU" sz="1600" dirty="0"/>
              <a:t>возможности выращивания растений на удалённых планетах.</a:t>
            </a:r>
          </a:p>
          <a:p>
            <a:pPr eaLnBrk="1" hangingPunct="1"/>
            <a:endParaRPr lang="ru-RU" altLang="ru-RU" dirty="0"/>
          </a:p>
        </p:txBody>
      </p:sp>
      <p:graphicFrame>
        <p:nvGraphicFramePr>
          <p:cNvPr id="2" name="Таблица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6411302"/>
              </p:ext>
            </p:extLst>
          </p:nvPr>
        </p:nvGraphicFramePr>
        <p:xfrm>
          <a:off x="838200" y="1428748"/>
          <a:ext cx="7391400" cy="35716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95700"/>
                <a:gridCol w="3695700"/>
              </a:tblGrid>
              <a:tr h="394602">
                <a:tc>
                  <a:txBody>
                    <a:bodyPr/>
                    <a:lstStyle/>
                    <a:p>
                      <a:r>
                        <a:rPr lang="ru-RU" u="sng" dirty="0" smtClean="0"/>
                        <a:t>Задачи</a:t>
                      </a:r>
                      <a:r>
                        <a:rPr lang="ru-RU" u="sng" baseline="0" dirty="0" smtClean="0"/>
                        <a:t> основной программы</a:t>
                      </a:r>
                      <a:endParaRPr lang="ru-RU" u="sn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/>
                      <a:r>
                        <a:rPr lang="ru-RU" u="sng" dirty="0" smtClean="0"/>
                        <a:t>Задачи дополнительной программы</a:t>
                      </a:r>
                      <a:endParaRPr lang="ru-RU" u="sn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824600">
                <a:tc>
                  <a:txBody>
                    <a:bodyPr/>
                    <a:lstStyle/>
                    <a:p>
                      <a:r>
                        <a:rPr lang="ru-RU" dirty="0" smtClean="0"/>
                        <a:t>Обеспечение плавного</a:t>
                      </a:r>
                      <a:r>
                        <a:rPr lang="ru-RU" baseline="0" dirty="0" smtClean="0"/>
                        <a:t> спуска и посадки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79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 smtClean="0"/>
                        <a:t>Измерение параметров почвы (электрическое</a:t>
                      </a:r>
                      <a:r>
                        <a:rPr lang="ru-RU" baseline="0" dirty="0" smtClean="0"/>
                        <a:t> сопротивление, твердость и температура)</a:t>
                      </a:r>
                      <a:endParaRPr lang="ru-RU" dirty="0" smtClean="0"/>
                    </a:p>
                    <a:p>
                      <a:pPr lvl="0"/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562890">
                <a:tc>
                  <a:txBody>
                    <a:bodyPr/>
                    <a:lstStyle/>
                    <a:p>
                      <a:r>
                        <a:rPr lang="ru-RU" dirty="0" smtClean="0"/>
                        <a:t>Измерение давления,</a:t>
                      </a:r>
                      <a:r>
                        <a:rPr lang="ru-RU" baseline="0" dirty="0" smtClean="0"/>
                        <a:t> ускорения и </a:t>
                      </a:r>
                      <a:r>
                        <a:rPr lang="ru-RU" dirty="0" smtClean="0"/>
                        <a:t>температуры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/>
                      <a:r>
                        <a:rPr lang="ru-RU" dirty="0" smtClean="0"/>
                        <a:t>Измерение относительной влажности воздуха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536659">
                <a:tc>
                  <a:txBody>
                    <a:bodyPr/>
                    <a:lstStyle/>
                    <a:p>
                      <a:r>
                        <a:rPr lang="ru-RU" dirty="0" smtClean="0"/>
                        <a:t>Передача</a:t>
                      </a:r>
                      <a:r>
                        <a:rPr lang="ru-RU" baseline="0" dirty="0" smtClean="0"/>
                        <a:t> собранных данных по радиоканалу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/>
                      <a:r>
                        <a:rPr lang="ru-RU" dirty="0" smtClean="0"/>
                        <a:t>Измерение параметров освещенности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11406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/>
                      <a:r>
                        <a:rPr lang="ru-RU" dirty="0" smtClean="0"/>
                        <a:t>Доставка семян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11406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/>
                      <a:r>
                        <a:rPr lang="ru-RU" dirty="0" smtClean="0"/>
                        <a:t>Сохранение телеметрии на </a:t>
                      </a:r>
                      <a:r>
                        <a:rPr lang="en-US" dirty="0" smtClean="0"/>
                        <a:t>SD </a:t>
                      </a:r>
                      <a:r>
                        <a:rPr lang="ru-RU" dirty="0" smtClean="0"/>
                        <a:t>карту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509833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/>
                      <a:r>
                        <a:rPr lang="ru-RU" dirty="0" smtClean="0"/>
                        <a:t>Определение</a:t>
                      </a:r>
                      <a:r>
                        <a:rPr lang="ru-RU" baseline="0" dirty="0" smtClean="0"/>
                        <a:t> координат аппарата по </a:t>
                      </a:r>
                      <a:r>
                        <a:rPr lang="en-US" baseline="0" dirty="0" smtClean="0"/>
                        <a:t>GPS</a:t>
                      </a:r>
                      <a:endParaRPr lang="ru-RU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54994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Прямая соединительная линия 4"/>
          <p:cNvCxnSpPr/>
          <p:nvPr/>
        </p:nvCxnSpPr>
        <p:spPr>
          <a:xfrm>
            <a:off x="4648764" y="72323"/>
            <a:ext cx="0" cy="4983711"/>
          </a:xfrm>
          <a:prstGeom prst="line">
            <a:avLst/>
          </a:prstGeom>
          <a:ln>
            <a:gradFill flip="none" rotWithShape="1">
              <a:gsLst>
                <a:gs pos="100000">
                  <a:schemeClr val="accent1">
                    <a:tint val="66000"/>
                    <a:satMod val="160000"/>
                    <a:lumMod val="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единительная линия 14"/>
          <p:cNvCxnSpPr/>
          <p:nvPr/>
        </p:nvCxnSpPr>
        <p:spPr>
          <a:xfrm>
            <a:off x="4572001" y="4972050"/>
            <a:ext cx="439186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 стрелкой 26"/>
          <p:cNvCxnSpPr/>
          <p:nvPr/>
        </p:nvCxnSpPr>
        <p:spPr>
          <a:xfrm>
            <a:off x="7944728" y="80114"/>
            <a:ext cx="0" cy="1050396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Прямая со стрелкой 48"/>
          <p:cNvCxnSpPr/>
          <p:nvPr/>
        </p:nvCxnSpPr>
        <p:spPr>
          <a:xfrm>
            <a:off x="7944730" y="1143000"/>
            <a:ext cx="12585" cy="3143250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Полилиния 50"/>
          <p:cNvSpPr/>
          <p:nvPr/>
        </p:nvSpPr>
        <p:spPr>
          <a:xfrm>
            <a:off x="6206841" y="124698"/>
            <a:ext cx="480291" cy="49551"/>
          </a:xfrm>
          <a:custGeom>
            <a:avLst/>
            <a:gdLst>
              <a:gd name="connsiteX0" fmla="*/ 0 w 480291"/>
              <a:gd name="connsiteY0" fmla="*/ 0 h 66070"/>
              <a:gd name="connsiteX1" fmla="*/ 46182 w 480291"/>
              <a:gd name="connsiteY1" fmla="*/ 18472 h 66070"/>
              <a:gd name="connsiteX2" fmla="*/ 73891 w 480291"/>
              <a:gd name="connsiteY2" fmla="*/ 27709 h 66070"/>
              <a:gd name="connsiteX3" fmla="*/ 101600 w 480291"/>
              <a:gd name="connsiteY3" fmla="*/ 46181 h 66070"/>
              <a:gd name="connsiteX4" fmla="*/ 184728 w 480291"/>
              <a:gd name="connsiteY4" fmla="*/ 55418 h 66070"/>
              <a:gd name="connsiteX5" fmla="*/ 471055 w 480291"/>
              <a:gd name="connsiteY5" fmla="*/ 27709 h 66070"/>
              <a:gd name="connsiteX6" fmla="*/ 480291 w 480291"/>
              <a:gd name="connsiteY6" fmla="*/ 9236 h 66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0291" h="66070">
                <a:moveTo>
                  <a:pt x="0" y="0"/>
                </a:moveTo>
                <a:cubicBezTo>
                  <a:pt x="15394" y="6157"/>
                  <a:pt x="30658" y="12650"/>
                  <a:pt x="46182" y="18472"/>
                </a:cubicBezTo>
                <a:cubicBezTo>
                  <a:pt x="55298" y="21891"/>
                  <a:pt x="65183" y="23355"/>
                  <a:pt x="73891" y="27709"/>
                </a:cubicBezTo>
                <a:cubicBezTo>
                  <a:pt x="83820" y="32673"/>
                  <a:pt x="90831" y="43489"/>
                  <a:pt x="101600" y="46181"/>
                </a:cubicBezTo>
                <a:cubicBezTo>
                  <a:pt x="128647" y="52943"/>
                  <a:pt x="157019" y="52339"/>
                  <a:pt x="184728" y="55418"/>
                </a:cubicBezTo>
                <a:cubicBezTo>
                  <a:pt x="187185" y="55330"/>
                  <a:pt x="405964" y="92800"/>
                  <a:pt x="471055" y="27709"/>
                </a:cubicBezTo>
                <a:cubicBezTo>
                  <a:pt x="475923" y="22841"/>
                  <a:pt x="477212" y="15394"/>
                  <a:pt x="480291" y="9236"/>
                </a:cubicBez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9" tIns="34290" rIns="68579" bIns="34290" rtlCol="0" anchor="ctr"/>
          <a:lstStyle/>
          <a:p>
            <a:pPr algn="ctr"/>
            <a:endParaRPr lang="ru-RU">
              <a:solidFill>
                <a:prstClr val="white"/>
              </a:solidFill>
            </a:endParaRPr>
          </a:p>
        </p:txBody>
      </p:sp>
      <p:sp>
        <p:nvSpPr>
          <p:cNvPr id="52" name="Полилиния 51"/>
          <p:cNvSpPr/>
          <p:nvPr/>
        </p:nvSpPr>
        <p:spPr>
          <a:xfrm>
            <a:off x="6324926" y="90278"/>
            <a:ext cx="352969" cy="83976"/>
          </a:xfrm>
          <a:custGeom>
            <a:avLst/>
            <a:gdLst>
              <a:gd name="connsiteX0" fmla="*/ 0 w 352969"/>
              <a:gd name="connsiteY0" fmla="*/ 4 h 111965"/>
              <a:gd name="connsiteX1" fmla="*/ 36945 w 352969"/>
              <a:gd name="connsiteY1" fmla="*/ 55422 h 111965"/>
              <a:gd name="connsiteX2" fmla="*/ 46182 w 352969"/>
              <a:gd name="connsiteY2" fmla="*/ 110841 h 111965"/>
              <a:gd name="connsiteX3" fmla="*/ 64654 w 352969"/>
              <a:gd name="connsiteY3" fmla="*/ 73895 h 111965"/>
              <a:gd name="connsiteX4" fmla="*/ 92363 w 352969"/>
              <a:gd name="connsiteY4" fmla="*/ 46186 h 111965"/>
              <a:gd name="connsiteX5" fmla="*/ 110836 w 352969"/>
              <a:gd name="connsiteY5" fmla="*/ 73895 h 111965"/>
              <a:gd name="connsiteX6" fmla="*/ 147782 w 352969"/>
              <a:gd name="connsiteY6" fmla="*/ 18477 h 111965"/>
              <a:gd name="connsiteX7" fmla="*/ 175491 w 352969"/>
              <a:gd name="connsiteY7" fmla="*/ 18477 h 111965"/>
              <a:gd name="connsiteX8" fmla="*/ 203200 w 352969"/>
              <a:gd name="connsiteY8" fmla="*/ 27713 h 111965"/>
              <a:gd name="connsiteX9" fmla="*/ 230909 w 352969"/>
              <a:gd name="connsiteY9" fmla="*/ 46186 h 111965"/>
              <a:gd name="connsiteX10" fmla="*/ 258618 w 352969"/>
              <a:gd name="connsiteY10" fmla="*/ 36950 h 111965"/>
              <a:gd name="connsiteX11" fmla="*/ 286327 w 352969"/>
              <a:gd name="connsiteY11" fmla="*/ 46186 h 111965"/>
              <a:gd name="connsiteX12" fmla="*/ 249382 w 352969"/>
              <a:gd name="connsiteY12" fmla="*/ 36950 h 111965"/>
              <a:gd name="connsiteX13" fmla="*/ 175491 w 352969"/>
              <a:gd name="connsiteY13" fmla="*/ 46186 h 111965"/>
              <a:gd name="connsiteX14" fmla="*/ 203200 w 352969"/>
              <a:gd name="connsiteY14" fmla="*/ 36950 h 111965"/>
              <a:gd name="connsiteX15" fmla="*/ 277091 w 352969"/>
              <a:gd name="connsiteY15" fmla="*/ 18477 h 111965"/>
              <a:gd name="connsiteX16" fmla="*/ 101600 w 352969"/>
              <a:gd name="connsiteY16" fmla="*/ 9241 h 111965"/>
              <a:gd name="connsiteX17" fmla="*/ 138545 w 352969"/>
              <a:gd name="connsiteY17" fmla="*/ 4 h 111965"/>
              <a:gd name="connsiteX18" fmla="*/ 258618 w 352969"/>
              <a:gd name="connsiteY18" fmla="*/ 9241 h 111965"/>
              <a:gd name="connsiteX19" fmla="*/ 323272 w 352969"/>
              <a:gd name="connsiteY19" fmla="*/ 4 h 111965"/>
              <a:gd name="connsiteX20" fmla="*/ 295563 w 352969"/>
              <a:gd name="connsiteY20" fmla="*/ 9241 h 111965"/>
              <a:gd name="connsiteX21" fmla="*/ 323272 w 352969"/>
              <a:gd name="connsiteY21" fmla="*/ 27713 h 111965"/>
              <a:gd name="connsiteX22" fmla="*/ 350982 w 352969"/>
              <a:gd name="connsiteY22" fmla="*/ 36950 h 111965"/>
              <a:gd name="connsiteX23" fmla="*/ 184727 w 352969"/>
              <a:gd name="connsiteY23" fmla="*/ 27713 h 111965"/>
              <a:gd name="connsiteX24" fmla="*/ 212436 w 352969"/>
              <a:gd name="connsiteY24" fmla="*/ 18477 h 111965"/>
              <a:gd name="connsiteX25" fmla="*/ 184727 w 352969"/>
              <a:gd name="connsiteY25" fmla="*/ 9241 h 111965"/>
              <a:gd name="connsiteX26" fmla="*/ 147782 w 352969"/>
              <a:gd name="connsiteY26" fmla="*/ 18477 h 111965"/>
              <a:gd name="connsiteX27" fmla="*/ 64654 w 352969"/>
              <a:gd name="connsiteY27" fmla="*/ 27713 h 111965"/>
              <a:gd name="connsiteX28" fmla="*/ 157018 w 352969"/>
              <a:gd name="connsiteY28" fmla="*/ 36950 h 111965"/>
              <a:gd name="connsiteX29" fmla="*/ 46182 w 352969"/>
              <a:gd name="connsiteY29" fmla="*/ 18477 h 111965"/>
              <a:gd name="connsiteX30" fmla="*/ 92363 w 352969"/>
              <a:gd name="connsiteY30" fmla="*/ 18477 h 1119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52969" h="111965">
                <a:moveTo>
                  <a:pt x="0" y="4"/>
                </a:moveTo>
                <a:cubicBezTo>
                  <a:pt x="12315" y="18477"/>
                  <a:pt x="28406" y="34928"/>
                  <a:pt x="36945" y="55422"/>
                </a:cubicBezTo>
                <a:cubicBezTo>
                  <a:pt x="44148" y="72709"/>
                  <a:pt x="30600" y="100453"/>
                  <a:pt x="46182" y="110841"/>
                </a:cubicBezTo>
                <a:cubicBezTo>
                  <a:pt x="57638" y="118479"/>
                  <a:pt x="56651" y="85099"/>
                  <a:pt x="64654" y="73895"/>
                </a:cubicBezTo>
                <a:cubicBezTo>
                  <a:pt x="72246" y="63266"/>
                  <a:pt x="83127" y="55422"/>
                  <a:pt x="92363" y="46186"/>
                </a:cubicBezTo>
                <a:cubicBezTo>
                  <a:pt x="98521" y="55422"/>
                  <a:pt x="100907" y="78859"/>
                  <a:pt x="110836" y="73895"/>
                </a:cubicBezTo>
                <a:cubicBezTo>
                  <a:pt x="130694" y="63966"/>
                  <a:pt x="147782" y="18477"/>
                  <a:pt x="147782" y="18477"/>
                </a:cubicBezTo>
                <a:cubicBezTo>
                  <a:pt x="167302" y="77039"/>
                  <a:pt x="143894" y="31116"/>
                  <a:pt x="175491" y="18477"/>
                </a:cubicBezTo>
                <a:cubicBezTo>
                  <a:pt x="184531" y="14861"/>
                  <a:pt x="193964" y="24634"/>
                  <a:pt x="203200" y="27713"/>
                </a:cubicBezTo>
                <a:cubicBezTo>
                  <a:pt x="212436" y="33871"/>
                  <a:pt x="219959" y="44361"/>
                  <a:pt x="230909" y="46186"/>
                </a:cubicBezTo>
                <a:cubicBezTo>
                  <a:pt x="240512" y="47787"/>
                  <a:pt x="248882" y="36950"/>
                  <a:pt x="258618" y="36950"/>
                </a:cubicBezTo>
                <a:cubicBezTo>
                  <a:pt x="268354" y="36950"/>
                  <a:pt x="296063" y="46186"/>
                  <a:pt x="286327" y="46186"/>
                </a:cubicBezTo>
                <a:cubicBezTo>
                  <a:pt x="273633" y="46186"/>
                  <a:pt x="261697" y="40029"/>
                  <a:pt x="249382" y="36950"/>
                </a:cubicBezTo>
                <a:cubicBezTo>
                  <a:pt x="224752" y="40029"/>
                  <a:pt x="151943" y="54035"/>
                  <a:pt x="175491" y="46186"/>
                </a:cubicBezTo>
                <a:cubicBezTo>
                  <a:pt x="184727" y="43107"/>
                  <a:pt x="193807" y="39512"/>
                  <a:pt x="203200" y="36950"/>
                </a:cubicBezTo>
                <a:cubicBezTo>
                  <a:pt x="227694" y="30270"/>
                  <a:pt x="277091" y="18477"/>
                  <a:pt x="277091" y="18477"/>
                </a:cubicBezTo>
                <a:cubicBezTo>
                  <a:pt x="218594" y="15398"/>
                  <a:pt x="159664" y="16983"/>
                  <a:pt x="101600" y="9241"/>
                </a:cubicBezTo>
                <a:cubicBezTo>
                  <a:pt x="89017" y="7563"/>
                  <a:pt x="125851" y="4"/>
                  <a:pt x="138545" y="4"/>
                </a:cubicBezTo>
                <a:cubicBezTo>
                  <a:pt x="178688" y="4"/>
                  <a:pt x="218594" y="6162"/>
                  <a:pt x="258618" y="9241"/>
                </a:cubicBezTo>
                <a:cubicBezTo>
                  <a:pt x="280169" y="6162"/>
                  <a:pt x="301502" y="4"/>
                  <a:pt x="323272" y="4"/>
                </a:cubicBezTo>
                <a:cubicBezTo>
                  <a:pt x="333008" y="4"/>
                  <a:pt x="295563" y="-495"/>
                  <a:pt x="295563" y="9241"/>
                </a:cubicBezTo>
                <a:cubicBezTo>
                  <a:pt x="295563" y="20342"/>
                  <a:pt x="313343" y="22749"/>
                  <a:pt x="323272" y="27713"/>
                </a:cubicBezTo>
                <a:cubicBezTo>
                  <a:pt x="331980" y="32067"/>
                  <a:pt x="360718" y="36950"/>
                  <a:pt x="350982" y="36950"/>
                </a:cubicBezTo>
                <a:cubicBezTo>
                  <a:pt x="295478" y="36950"/>
                  <a:pt x="240145" y="30792"/>
                  <a:pt x="184727" y="27713"/>
                </a:cubicBezTo>
                <a:cubicBezTo>
                  <a:pt x="193963" y="24634"/>
                  <a:pt x="212436" y="28213"/>
                  <a:pt x="212436" y="18477"/>
                </a:cubicBezTo>
                <a:cubicBezTo>
                  <a:pt x="212436" y="8741"/>
                  <a:pt x="194463" y="9241"/>
                  <a:pt x="184727" y="9241"/>
                </a:cubicBezTo>
                <a:cubicBezTo>
                  <a:pt x="172033" y="9241"/>
                  <a:pt x="160328" y="16547"/>
                  <a:pt x="147782" y="18477"/>
                </a:cubicBezTo>
                <a:cubicBezTo>
                  <a:pt x="120226" y="22716"/>
                  <a:pt x="92363" y="24634"/>
                  <a:pt x="64654" y="27713"/>
                </a:cubicBezTo>
                <a:cubicBezTo>
                  <a:pt x="95442" y="30792"/>
                  <a:pt x="126076" y="36950"/>
                  <a:pt x="157018" y="36950"/>
                </a:cubicBezTo>
                <a:cubicBezTo>
                  <a:pt x="208883" y="36950"/>
                  <a:pt x="36455" y="28204"/>
                  <a:pt x="46182" y="18477"/>
                </a:cubicBezTo>
                <a:cubicBezTo>
                  <a:pt x="57067" y="7592"/>
                  <a:pt x="76969" y="18477"/>
                  <a:pt x="92363" y="18477"/>
                </a:cubicBezTo>
              </a:path>
            </a:pathLst>
          </a:cu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9" tIns="34290" rIns="68579" bIns="34290" rtlCol="0" anchor="ctr"/>
          <a:lstStyle/>
          <a:p>
            <a:pPr algn="ctr"/>
            <a:endParaRPr lang="ru-RU">
              <a:solidFill>
                <a:prstClr val="white"/>
              </a:solidFill>
            </a:endParaRPr>
          </a:p>
        </p:txBody>
      </p:sp>
      <p:sp>
        <p:nvSpPr>
          <p:cNvPr id="53" name="Полилиния 52"/>
          <p:cNvSpPr/>
          <p:nvPr/>
        </p:nvSpPr>
        <p:spPr>
          <a:xfrm>
            <a:off x="6188172" y="89311"/>
            <a:ext cx="498956" cy="70026"/>
          </a:xfrm>
          <a:custGeom>
            <a:avLst/>
            <a:gdLst>
              <a:gd name="connsiteX0" fmla="*/ 369647 w 498956"/>
              <a:gd name="connsiteY0" fmla="*/ 84131 h 93367"/>
              <a:gd name="connsiteX1" fmla="*/ 314229 w 498956"/>
              <a:gd name="connsiteY1" fmla="*/ 93367 h 93367"/>
              <a:gd name="connsiteX2" fmla="*/ 443538 w 498956"/>
              <a:gd name="connsiteY2" fmla="*/ 84131 h 93367"/>
              <a:gd name="connsiteX3" fmla="*/ 471247 w 498956"/>
              <a:gd name="connsiteY3" fmla="*/ 74895 h 93367"/>
              <a:gd name="connsiteX4" fmla="*/ 406593 w 498956"/>
              <a:gd name="connsiteY4" fmla="*/ 74895 h 93367"/>
              <a:gd name="connsiteX5" fmla="*/ 378884 w 498956"/>
              <a:gd name="connsiteY5" fmla="*/ 65658 h 93367"/>
              <a:gd name="connsiteX6" fmla="*/ 351174 w 498956"/>
              <a:gd name="connsiteY6" fmla="*/ 74895 h 93367"/>
              <a:gd name="connsiteX7" fmla="*/ 314229 w 498956"/>
              <a:gd name="connsiteY7" fmla="*/ 84131 h 93367"/>
              <a:gd name="connsiteX8" fmla="*/ 351174 w 498956"/>
              <a:gd name="connsiteY8" fmla="*/ 93367 h 93367"/>
              <a:gd name="connsiteX9" fmla="*/ 323465 w 498956"/>
              <a:gd name="connsiteY9" fmla="*/ 84131 h 93367"/>
              <a:gd name="connsiteX10" fmla="*/ 378884 w 498956"/>
              <a:gd name="connsiteY10" fmla="*/ 74895 h 93367"/>
              <a:gd name="connsiteX11" fmla="*/ 351174 w 498956"/>
              <a:gd name="connsiteY11" fmla="*/ 65658 h 93367"/>
              <a:gd name="connsiteX12" fmla="*/ 388120 w 498956"/>
              <a:gd name="connsiteY12" fmla="*/ 56422 h 93367"/>
              <a:gd name="connsiteX13" fmla="*/ 415829 w 498956"/>
              <a:gd name="connsiteY13" fmla="*/ 47186 h 93367"/>
              <a:gd name="connsiteX14" fmla="*/ 323465 w 498956"/>
              <a:gd name="connsiteY14" fmla="*/ 65658 h 93367"/>
              <a:gd name="connsiteX15" fmla="*/ 268047 w 498956"/>
              <a:gd name="connsiteY15" fmla="*/ 84131 h 93367"/>
              <a:gd name="connsiteX16" fmla="*/ 166447 w 498956"/>
              <a:gd name="connsiteY16" fmla="*/ 74895 h 93367"/>
              <a:gd name="connsiteX17" fmla="*/ 138738 w 498956"/>
              <a:gd name="connsiteY17" fmla="*/ 56422 h 93367"/>
              <a:gd name="connsiteX18" fmla="*/ 111029 w 498956"/>
              <a:gd name="connsiteY18" fmla="*/ 47186 h 93367"/>
              <a:gd name="connsiteX19" fmla="*/ 166447 w 498956"/>
              <a:gd name="connsiteY19" fmla="*/ 37949 h 93367"/>
              <a:gd name="connsiteX20" fmla="*/ 129502 w 498956"/>
              <a:gd name="connsiteY20" fmla="*/ 28713 h 93367"/>
              <a:gd name="connsiteX21" fmla="*/ 92556 w 498956"/>
              <a:gd name="connsiteY21" fmla="*/ 37949 h 93367"/>
              <a:gd name="connsiteX22" fmla="*/ 147974 w 498956"/>
              <a:gd name="connsiteY22" fmla="*/ 1004 h 93367"/>
              <a:gd name="connsiteX23" fmla="*/ 92556 w 498956"/>
              <a:gd name="connsiteY23" fmla="*/ 19476 h 93367"/>
              <a:gd name="connsiteX24" fmla="*/ 147974 w 498956"/>
              <a:gd name="connsiteY24" fmla="*/ 37949 h 93367"/>
              <a:gd name="connsiteX25" fmla="*/ 120265 w 498956"/>
              <a:gd name="connsiteY25" fmla="*/ 47186 h 93367"/>
              <a:gd name="connsiteX26" fmla="*/ 157211 w 498956"/>
              <a:gd name="connsiteY26" fmla="*/ 37949 h 93367"/>
              <a:gd name="connsiteX27" fmla="*/ 74084 w 498956"/>
              <a:gd name="connsiteY27" fmla="*/ 47186 h 93367"/>
              <a:gd name="connsiteX28" fmla="*/ 46374 w 498956"/>
              <a:gd name="connsiteY28" fmla="*/ 47186 h 93367"/>
              <a:gd name="connsiteX29" fmla="*/ 74084 w 498956"/>
              <a:gd name="connsiteY29" fmla="*/ 47186 h 93367"/>
              <a:gd name="connsiteX30" fmla="*/ 147974 w 498956"/>
              <a:gd name="connsiteY30" fmla="*/ 28713 h 93367"/>
              <a:gd name="connsiteX31" fmla="*/ 120265 w 498956"/>
              <a:gd name="connsiteY31" fmla="*/ 47186 h 93367"/>
              <a:gd name="connsiteX32" fmla="*/ 92556 w 498956"/>
              <a:gd name="connsiteY32" fmla="*/ 56422 h 93367"/>
              <a:gd name="connsiteX33" fmla="*/ 194156 w 498956"/>
              <a:gd name="connsiteY33" fmla="*/ 84131 h 93367"/>
              <a:gd name="connsiteX34" fmla="*/ 323465 w 498956"/>
              <a:gd name="connsiteY34" fmla="*/ 65658 h 93367"/>
              <a:gd name="connsiteX35" fmla="*/ 388120 w 498956"/>
              <a:gd name="connsiteY35" fmla="*/ 56422 h 93367"/>
              <a:gd name="connsiteX36" fmla="*/ 323465 w 498956"/>
              <a:gd name="connsiteY36" fmla="*/ 65658 h 93367"/>
              <a:gd name="connsiteX37" fmla="*/ 277284 w 498956"/>
              <a:gd name="connsiteY37" fmla="*/ 74895 h 93367"/>
              <a:gd name="connsiteX38" fmla="*/ 425065 w 498956"/>
              <a:gd name="connsiteY38" fmla="*/ 56422 h 93367"/>
              <a:gd name="connsiteX39" fmla="*/ 498956 w 498956"/>
              <a:gd name="connsiteY39" fmla="*/ 47186 h 93367"/>
              <a:gd name="connsiteX40" fmla="*/ 434302 w 498956"/>
              <a:gd name="connsiteY40" fmla="*/ 65658 h 93367"/>
              <a:gd name="connsiteX41" fmla="*/ 406593 w 498956"/>
              <a:gd name="connsiteY41" fmla="*/ 74895 h 93367"/>
              <a:gd name="connsiteX42" fmla="*/ 341938 w 498956"/>
              <a:gd name="connsiteY42" fmla="*/ 65658 h 93367"/>
              <a:gd name="connsiteX43" fmla="*/ 397356 w 498956"/>
              <a:gd name="connsiteY43" fmla="*/ 56422 h 93367"/>
              <a:gd name="connsiteX44" fmla="*/ 323465 w 498956"/>
              <a:gd name="connsiteY44" fmla="*/ 74895 h 93367"/>
              <a:gd name="connsiteX45" fmla="*/ 231102 w 498956"/>
              <a:gd name="connsiteY45" fmla="*/ 65658 h 93367"/>
              <a:gd name="connsiteX46" fmla="*/ 194156 w 498956"/>
              <a:gd name="connsiteY46" fmla="*/ 56422 h 93367"/>
              <a:gd name="connsiteX47" fmla="*/ 166447 w 498956"/>
              <a:gd name="connsiteY47" fmla="*/ 65658 h 93367"/>
              <a:gd name="connsiteX48" fmla="*/ 221865 w 498956"/>
              <a:gd name="connsiteY48" fmla="*/ 37949 h 93367"/>
              <a:gd name="connsiteX49" fmla="*/ 184920 w 498956"/>
              <a:gd name="connsiteY49" fmla="*/ 28713 h 93367"/>
              <a:gd name="connsiteX50" fmla="*/ 157211 w 498956"/>
              <a:gd name="connsiteY50" fmla="*/ 19476 h 93367"/>
              <a:gd name="connsiteX51" fmla="*/ 120265 w 498956"/>
              <a:gd name="connsiteY51" fmla="*/ 28713 h 93367"/>
              <a:gd name="connsiteX52" fmla="*/ 147974 w 498956"/>
              <a:gd name="connsiteY52" fmla="*/ 37949 h 93367"/>
              <a:gd name="connsiteX53" fmla="*/ 175684 w 498956"/>
              <a:gd name="connsiteY53" fmla="*/ 28713 h 93367"/>
              <a:gd name="connsiteX54" fmla="*/ 166447 w 498956"/>
              <a:gd name="connsiteY54" fmla="*/ 28713 h 933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498956" h="93367">
                <a:moveTo>
                  <a:pt x="369647" y="84131"/>
                </a:moveTo>
                <a:cubicBezTo>
                  <a:pt x="351174" y="87210"/>
                  <a:pt x="295502" y="93367"/>
                  <a:pt x="314229" y="93367"/>
                </a:cubicBezTo>
                <a:cubicBezTo>
                  <a:pt x="357442" y="93367"/>
                  <a:pt x="400621" y="89180"/>
                  <a:pt x="443538" y="84131"/>
                </a:cubicBezTo>
                <a:cubicBezTo>
                  <a:pt x="453207" y="82993"/>
                  <a:pt x="480983" y="74895"/>
                  <a:pt x="471247" y="74895"/>
                </a:cubicBezTo>
                <a:cubicBezTo>
                  <a:pt x="393389" y="74895"/>
                  <a:pt x="174755" y="95970"/>
                  <a:pt x="406593" y="74895"/>
                </a:cubicBezTo>
                <a:cubicBezTo>
                  <a:pt x="397357" y="71816"/>
                  <a:pt x="388620" y="65658"/>
                  <a:pt x="378884" y="65658"/>
                </a:cubicBezTo>
                <a:cubicBezTo>
                  <a:pt x="369148" y="65658"/>
                  <a:pt x="360536" y="72220"/>
                  <a:pt x="351174" y="74895"/>
                </a:cubicBezTo>
                <a:cubicBezTo>
                  <a:pt x="338968" y="78382"/>
                  <a:pt x="326544" y="81052"/>
                  <a:pt x="314229" y="84131"/>
                </a:cubicBezTo>
                <a:cubicBezTo>
                  <a:pt x="326544" y="87210"/>
                  <a:pt x="338480" y="93367"/>
                  <a:pt x="351174" y="93367"/>
                </a:cubicBezTo>
                <a:cubicBezTo>
                  <a:pt x="360910" y="93367"/>
                  <a:pt x="315364" y="89531"/>
                  <a:pt x="323465" y="84131"/>
                </a:cubicBezTo>
                <a:cubicBezTo>
                  <a:pt x="339048" y="73743"/>
                  <a:pt x="360411" y="77974"/>
                  <a:pt x="378884" y="74895"/>
                </a:cubicBezTo>
                <a:cubicBezTo>
                  <a:pt x="369647" y="71816"/>
                  <a:pt x="346820" y="74367"/>
                  <a:pt x="351174" y="65658"/>
                </a:cubicBezTo>
                <a:cubicBezTo>
                  <a:pt x="356851" y="54304"/>
                  <a:pt x="375914" y="59909"/>
                  <a:pt x="388120" y="56422"/>
                </a:cubicBezTo>
                <a:cubicBezTo>
                  <a:pt x="397481" y="53747"/>
                  <a:pt x="425467" y="45809"/>
                  <a:pt x="415829" y="47186"/>
                </a:cubicBezTo>
                <a:cubicBezTo>
                  <a:pt x="384747" y="51626"/>
                  <a:pt x="353251" y="55729"/>
                  <a:pt x="323465" y="65658"/>
                </a:cubicBezTo>
                <a:lnTo>
                  <a:pt x="268047" y="84131"/>
                </a:lnTo>
                <a:cubicBezTo>
                  <a:pt x="234180" y="81052"/>
                  <a:pt x="199698" y="82020"/>
                  <a:pt x="166447" y="74895"/>
                </a:cubicBezTo>
                <a:cubicBezTo>
                  <a:pt x="155593" y="72569"/>
                  <a:pt x="149269" y="59932"/>
                  <a:pt x="138738" y="56422"/>
                </a:cubicBezTo>
                <a:lnTo>
                  <a:pt x="111029" y="47186"/>
                </a:lnTo>
                <a:cubicBezTo>
                  <a:pt x="129502" y="44107"/>
                  <a:pt x="153205" y="51191"/>
                  <a:pt x="166447" y="37949"/>
                </a:cubicBezTo>
                <a:cubicBezTo>
                  <a:pt x="175423" y="28973"/>
                  <a:pt x="142196" y="28713"/>
                  <a:pt x="129502" y="28713"/>
                </a:cubicBezTo>
                <a:cubicBezTo>
                  <a:pt x="116808" y="28713"/>
                  <a:pt x="104871" y="34870"/>
                  <a:pt x="92556" y="37949"/>
                </a:cubicBezTo>
                <a:cubicBezTo>
                  <a:pt x="111029" y="25634"/>
                  <a:pt x="169036" y="-6016"/>
                  <a:pt x="147974" y="1004"/>
                </a:cubicBezTo>
                <a:lnTo>
                  <a:pt x="92556" y="19476"/>
                </a:lnTo>
                <a:cubicBezTo>
                  <a:pt x="111029" y="25634"/>
                  <a:pt x="166447" y="31791"/>
                  <a:pt x="147974" y="37949"/>
                </a:cubicBezTo>
                <a:cubicBezTo>
                  <a:pt x="138738" y="41028"/>
                  <a:pt x="110529" y="47186"/>
                  <a:pt x="120265" y="47186"/>
                </a:cubicBezTo>
                <a:cubicBezTo>
                  <a:pt x="132959" y="47186"/>
                  <a:pt x="169905" y="37949"/>
                  <a:pt x="157211" y="37949"/>
                </a:cubicBezTo>
                <a:cubicBezTo>
                  <a:pt x="129331" y="37949"/>
                  <a:pt x="101793" y="44107"/>
                  <a:pt x="74084" y="47186"/>
                </a:cubicBezTo>
                <a:cubicBezTo>
                  <a:pt x="116181" y="33153"/>
                  <a:pt x="117895" y="34182"/>
                  <a:pt x="46374" y="47186"/>
                </a:cubicBezTo>
                <a:cubicBezTo>
                  <a:pt x="-46702" y="64109"/>
                  <a:pt x="20279" y="53911"/>
                  <a:pt x="74084" y="47186"/>
                </a:cubicBezTo>
                <a:cubicBezTo>
                  <a:pt x="87655" y="42662"/>
                  <a:pt x="139056" y="24254"/>
                  <a:pt x="147974" y="28713"/>
                </a:cubicBezTo>
                <a:cubicBezTo>
                  <a:pt x="157903" y="33678"/>
                  <a:pt x="130194" y="42222"/>
                  <a:pt x="120265" y="47186"/>
                </a:cubicBezTo>
                <a:cubicBezTo>
                  <a:pt x="111557" y="51540"/>
                  <a:pt x="101792" y="53343"/>
                  <a:pt x="92556" y="56422"/>
                </a:cubicBezTo>
                <a:cubicBezTo>
                  <a:pt x="162867" y="79859"/>
                  <a:pt x="128880" y="71076"/>
                  <a:pt x="194156" y="84131"/>
                </a:cubicBezTo>
                <a:lnTo>
                  <a:pt x="323465" y="65658"/>
                </a:lnTo>
                <a:lnTo>
                  <a:pt x="388120" y="56422"/>
                </a:lnTo>
                <a:cubicBezTo>
                  <a:pt x="388120" y="56422"/>
                  <a:pt x="344813" y="61388"/>
                  <a:pt x="323465" y="65658"/>
                </a:cubicBezTo>
                <a:cubicBezTo>
                  <a:pt x="308071" y="68737"/>
                  <a:pt x="261650" y="76316"/>
                  <a:pt x="277284" y="74895"/>
                </a:cubicBezTo>
                <a:cubicBezTo>
                  <a:pt x="326724" y="70401"/>
                  <a:pt x="375805" y="62580"/>
                  <a:pt x="425065" y="56422"/>
                </a:cubicBezTo>
                <a:lnTo>
                  <a:pt x="498956" y="47186"/>
                </a:lnTo>
                <a:cubicBezTo>
                  <a:pt x="432499" y="69338"/>
                  <a:pt x="515512" y="42455"/>
                  <a:pt x="434302" y="65658"/>
                </a:cubicBezTo>
                <a:cubicBezTo>
                  <a:pt x="424941" y="68333"/>
                  <a:pt x="415829" y="71816"/>
                  <a:pt x="406593" y="74895"/>
                </a:cubicBezTo>
                <a:cubicBezTo>
                  <a:pt x="385041" y="71816"/>
                  <a:pt x="351674" y="85130"/>
                  <a:pt x="341938" y="65658"/>
                </a:cubicBezTo>
                <a:cubicBezTo>
                  <a:pt x="333562" y="48908"/>
                  <a:pt x="414106" y="48046"/>
                  <a:pt x="397356" y="56422"/>
                </a:cubicBezTo>
                <a:cubicBezTo>
                  <a:pt x="374648" y="67777"/>
                  <a:pt x="348095" y="68737"/>
                  <a:pt x="323465" y="74895"/>
                </a:cubicBezTo>
                <a:cubicBezTo>
                  <a:pt x="292677" y="71816"/>
                  <a:pt x="261732" y="70034"/>
                  <a:pt x="231102" y="65658"/>
                </a:cubicBezTo>
                <a:cubicBezTo>
                  <a:pt x="218535" y="63863"/>
                  <a:pt x="206850" y="56422"/>
                  <a:pt x="194156" y="56422"/>
                </a:cubicBezTo>
                <a:cubicBezTo>
                  <a:pt x="184420" y="56422"/>
                  <a:pt x="166447" y="75394"/>
                  <a:pt x="166447" y="65658"/>
                </a:cubicBezTo>
                <a:cubicBezTo>
                  <a:pt x="166447" y="53723"/>
                  <a:pt x="215033" y="40226"/>
                  <a:pt x="221865" y="37949"/>
                </a:cubicBezTo>
                <a:cubicBezTo>
                  <a:pt x="209550" y="34870"/>
                  <a:pt x="197126" y="32200"/>
                  <a:pt x="184920" y="28713"/>
                </a:cubicBezTo>
                <a:cubicBezTo>
                  <a:pt x="175559" y="26038"/>
                  <a:pt x="166947" y="19476"/>
                  <a:pt x="157211" y="19476"/>
                </a:cubicBezTo>
                <a:cubicBezTo>
                  <a:pt x="144517" y="19476"/>
                  <a:pt x="132580" y="25634"/>
                  <a:pt x="120265" y="28713"/>
                </a:cubicBezTo>
                <a:cubicBezTo>
                  <a:pt x="129501" y="31792"/>
                  <a:pt x="138238" y="37949"/>
                  <a:pt x="147974" y="37949"/>
                </a:cubicBezTo>
                <a:cubicBezTo>
                  <a:pt x="157710" y="37949"/>
                  <a:pt x="166976" y="33067"/>
                  <a:pt x="175684" y="28713"/>
                </a:cubicBezTo>
                <a:cubicBezTo>
                  <a:pt x="178438" y="27336"/>
                  <a:pt x="169526" y="28713"/>
                  <a:pt x="166447" y="28713"/>
                </a:cubicBez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9" tIns="34290" rIns="68579" bIns="34290" rtlCol="0" anchor="ctr"/>
          <a:lstStyle/>
          <a:p>
            <a:pPr algn="ctr"/>
            <a:endParaRPr lang="ru-RU">
              <a:solidFill>
                <a:prstClr val="white"/>
              </a:solidFill>
            </a:endParaRPr>
          </a:p>
        </p:txBody>
      </p:sp>
      <p:sp>
        <p:nvSpPr>
          <p:cNvPr id="54" name="Полилиния 53"/>
          <p:cNvSpPr/>
          <p:nvPr/>
        </p:nvSpPr>
        <p:spPr>
          <a:xfrm>
            <a:off x="6169896" y="80120"/>
            <a:ext cx="546786" cy="106926"/>
          </a:xfrm>
          <a:custGeom>
            <a:avLst/>
            <a:gdLst>
              <a:gd name="connsiteX0" fmla="*/ 101600 w 546787"/>
              <a:gd name="connsiteY0" fmla="*/ 59440 h 142567"/>
              <a:gd name="connsiteX1" fmla="*/ 230909 w 546787"/>
              <a:gd name="connsiteY1" fmla="*/ 31730 h 142567"/>
              <a:gd name="connsiteX2" fmla="*/ 258618 w 546787"/>
              <a:gd name="connsiteY2" fmla="*/ 22494 h 142567"/>
              <a:gd name="connsiteX3" fmla="*/ 286327 w 546787"/>
              <a:gd name="connsiteY3" fmla="*/ 13258 h 142567"/>
              <a:gd name="connsiteX4" fmla="*/ 138545 w 546787"/>
              <a:gd name="connsiteY4" fmla="*/ 13258 h 142567"/>
              <a:gd name="connsiteX5" fmla="*/ 27709 w 546787"/>
              <a:gd name="connsiteY5" fmla="*/ 31730 h 142567"/>
              <a:gd name="connsiteX6" fmla="*/ 9236 w 546787"/>
              <a:gd name="connsiteY6" fmla="*/ 59440 h 142567"/>
              <a:gd name="connsiteX7" fmla="*/ 36945 w 546787"/>
              <a:gd name="connsiteY7" fmla="*/ 68676 h 142567"/>
              <a:gd name="connsiteX8" fmla="*/ 110836 w 546787"/>
              <a:gd name="connsiteY8" fmla="*/ 59440 h 142567"/>
              <a:gd name="connsiteX9" fmla="*/ 101600 w 546787"/>
              <a:gd name="connsiteY9" fmla="*/ 31730 h 142567"/>
              <a:gd name="connsiteX10" fmla="*/ 46182 w 546787"/>
              <a:gd name="connsiteY10" fmla="*/ 31730 h 142567"/>
              <a:gd name="connsiteX11" fmla="*/ 73891 w 546787"/>
              <a:gd name="connsiteY11" fmla="*/ 50203 h 142567"/>
              <a:gd name="connsiteX12" fmla="*/ 101600 w 546787"/>
              <a:gd name="connsiteY12" fmla="*/ 40967 h 142567"/>
              <a:gd name="connsiteX13" fmla="*/ 36945 w 546787"/>
              <a:gd name="connsiteY13" fmla="*/ 50203 h 142567"/>
              <a:gd name="connsiteX14" fmla="*/ 64654 w 546787"/>
              <a:gd name="connsiteY14" fmla="*/ 31730 h 142567"/>
              <a:gd name="connsiteX15" fmla="*/ 101600 w 546787"/>
              <a:gd name="connsiteY15" fmla="*/ 22494 h 142567"/>
              <a:gd name="connsiteX16" fmla="*/ 184727 w 546787"/>
              <a:gd name="connsiteY16" fmla="*/ 4021 h 142567"/>
              <a:gd name="connsiteX17" fmla="*/ 397164 w 546787"/>
              <a:gd name="connsiteY17" fmla="*/ 13258 h 142567"/>
              <a:gd name="connsiteX18" fmla="*/ 424873 w 546787"/>
              <a:gd name="connsiteY18" fmla="*/ 22494 h 142567"/>
              <a:gd name="connsiteX19" fmla="*/ 471054 w 546787"/>
              <a:gd name="connsiteY19" fmla="*/ 31730 h 142567"/>
              <a:gd name="connsiteX20" fmla="*/ 498764 w 546787"/>
              <a:gd name="connsiteY20" fmla="*/ 40967 h 142567"/>
              <a:gd name="connsiteX21" fmla="*/ 544945 w 546787"/>
              <a:gd name="connsiteY21" fmla="*/ 50203 h 142567"/>
              <a:gd name="connsiteX22" fmla="*/ 489527 w 546787"/>
              <a:gd name="connsiteY22" fmla="*/ 31730 h 142567"/>
              <a:gd name="connsiteX23" fmla="*/ 341745 w 546787"/>
              <a:gd name="connsiteY23" fmla="*/ 22494 h 142567"/>
              <a:gd name="connsiteX24" fmla="*/ 212436 w 546787"/>
              <a:gd name="connsiteY24" fmla="*/ 4021 h 142567"/>
              <a:gd name="connsiteX25" fmla="*/ 83127 w 546787"/>
              <a:gd name="connsiteY25" fmla="*/ 13258 h 142567"/>
              <a:gd name="connsiteX26" fmla="*/ 0 w 546787"/>
              <a:gd name="connsiteY26" fmla="*/ 59440 h 142567"/>
              <a:gd name="connsiteX27" fmla="*/ 83127 w 546787"/>
              <a:gd name="connsiteY27" fmla="*/ 87149 h 142567"/>
              <a:gd name="connsiteX28" fmla="*/ 147782 w 546787"/>
              <a:gd name="connsiteY28" fmla="*/ 105621 h 142567"/>
              <a:gd name="connsiteX29" fmla="*/ 267854 w 546787"/>
              <a:gd name="connsiteY29" fmla="*/ 114858 h 142567"/>
              <a:gd name="connsiteX30" fmla="*/ 295564 w 546787"/>
              <a:gd name="connsiteY30" fmla="*/ 124094 h 142567"/>
              <a:gd name="connsiteX31" fmla="*/ 267854 w 546787"/>
              <a:gd name="connsiteY31" fmla="*/ 133330 h 142567"/>
              <a:gd name="connsiteX32" fmla="*/ 175491 w 546787"/>
              <a:gd name="connsiteY32" fmla="*/ 124094 h 142567"/>
              <a:gd name="connsiteX33" fmla="*/ 64654 w 546787"/>
              <a:gd name="connsiteY33" fmla="*/ 87149 h 142567"/>
              <a:gd name="connsiteX34" fmla="*/ 36945 w 546787"/>
              <a:gd name="connsiteY34" fmla="*/ 77912 h 142567"/>
              <a:gd name="connsiteX35" fmla="*/ 9236 w 546787"/>
              <a:gd name="connsiteY35" fmla="*/ 68676 h 142567"/>
              <a:gd name="connsiteX36" fmla="*/ 46182 w 546787"/>
              <a:gd name="connsiteY36" fmla="*/ 77912 h 142567"/>
              <a:gd name="connsiteX37" fmla="*/ 101600 w 546787"/>
              <a:gd name="connsiteY37" fmla="*/ 96385 h 142567"/>
              <a:gd name="connsiteX38" fmla="*/ 129309 w 546787"/>
              <a:gd name="connsiteY38" fmla="*/ 105621 h 142567"/>
              <a:gd name="connsiteX39" fmla="*/ 193964 w 546787"/>
              <a:gd name="connsiteY39" fmla="*/ 124094 h 142567"/>
              <a:gd name="connsiteX40" fmla="*/ 277091 w 546787"/>
              <a:gd name="connsiteY40" fmla="*/ 133330 h 142567"/>
              <a:gd name="connsiteX41" fmla="*/ 387927 w 546787"/>
              <a:gd name="connsiteY41" fmla="*/ 142567 h 1425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546787" h="142567">
                <a:moveTo>
                  <a:pt x="101600" y="59440"/>
                </a:moveTo>
                <a:cubicBezTo>
                  <a:pt x="194815" y="47787"/>
                  <a:pt x="151941" y="58053"/>
                  <a:pt x="230909" y="31730"/>
                </a:cubicBezTo>
                <a:lnTo>
                  <a:pt x="258618" y="22494"/>
                </a:lnTo>
                <a:lnTo>
                  <a:pt x="286327" y="13258"/>
                </a:lnTo>
                <a:cubicBezTo>
                  <a:pt x="223526" y="-7677"/>
                  <a:pt x="255995" y="-836"/>
                  <a:pt x="138545" y="13258"/>
                </a:cubicBezTo>
                <a:cubicBezTo>
                  <a:pt x="101357" y="17721"/>
                  <a:pt x="27709" y="31730"/>
                  <a:pt x="27709" y="31730"/>
                </a:cubicBezTo>
                <a:cubicBezTo>
                  <a:pt x="21551" y="40967"/>
                  <a:pt x="6544" y="48670"/>
                  <a:pt x="9236" y="59440"/>
                </a:cubicBezTo>
                <a:cubicBezTo>
                  <a:pt x="11597" y="68885"/>
                  <a:pt x="27209" y="68676"/>
                  <a:pt x="36945" y="68676"/>
                </a:cubicBezTo>
                <a:cubicBezTo>
                  <a:pt x="61767" y="68676"/>
                  <a:pt x="86206" y="62519"/>
                  <a:pt x="110836" y="59440"/>
                </a:cubicBezTo>
                <a:cubicBezTo>
                  <a:pt x="107757" y="50203"/>
                  <a:pt x="108484" y="38615"/>
                  <a:pt x="101600" y="31730"/>
                </a:cubicBezTo>
                <a:cubicBezTo>
                  <a:pt x="83128" y="13258"/>
                  <a:pt x="64654" y="25573"/>
                  <a:pt x="46182" y="31730"/>
                </a:cubicBezTo>
                <a:cubicBezTo>
                  <a:pt x="55418" y="37888"/>
                  <a:pt x="62941" y="48378"/>
                  <a:pt x="73891" y="50203"/>
                </a:cubicBezTo>
                <a:cubicBezTo>
                  <a:pt x="83494" y="51804"/>
                  <a:pt x="111336" y="40967"/>
                  <a:pt x="101600" y="40967"/>
                </a:cubicBezTo>
                <a:cubicBezTo>
                  <a:pt x="79830" y="40967"/>
                  <a:pt x="58497" y="47124"/>
                  <a:pt x="36945" y="50203"/>
                </a:cubicBezTo>
                <a:cubicBezTo>
                  <a:pt x="46181" y="44045"/>
                  <a:pt x="54451" y="36103"/>
                  <a:pt x="64654" y="31730"/>
                </a:cubicBezTo>
                <a:cubicBezTo>
                  <a:pt x="76322" y="26730"/>
                  <a:pt x="89394" y="25981"/>
                  <a:pt x="101600" y="22494"/>
                </a:cubicBezTo>
                <a:cubicBezTo>
                  <a:pt x="165270" y="4303"/>
                  <a:pt x="84707" y="20692"/>
                  <a:pt x="184727" y="4021"/>
                </a:cubicBezTo>
                <a:cubicBezTo>
                  <a:pt x="255539" y="7100"/>
                  <a:pt x="326494" y="7822"/>
                  <a:pt x="397164" y="13258"/>
                </a:cubicBezTo>
                <a:cubicBezTo>
                  <a:pt x="406871" y="14005"/>
                  <a:pt x="415428" y="20133"/>
                  <a:pt x="424873" y="22494"/>
                </a:cubicBezTo>
                <a:cubicBezTo>
                  <a:pt x="440103" y="26301"/>
                  <a:pt x="455824" y="27923"/>
                  <a:pt x="471054" y="31730"/>
                </a:cubicBezTo>
                <a:cubicBezTo>
                  <a:pt x="480500" y="34091"/>
                  <a:pt x="489318" y="38606"/>
                  <a:pt x="498764" y="40967"/>
                </a:cubicBezTo>
                <a:cubicBezTo>
                  <a:pt x="513994" y="44774"/>
                  <a:pt x="556046" y="61304"/>
                  <a:pt x="544945" y="50203"/>
                </a:cubicBezTo>
                <a:cubicBezTo>
                  <a:pt x="531176" y="36434"/>
                  <a:pt x="508961" y="32945"/>
                  <a:pt x="489527" y="31730"/>
                </a:cubicBezTo>
                <a:lnTo>
                  <a:pt x="341745" y="22494"/>
                </a:lnTo>
                <a:cubicBezTo>
                  <a:pt x="292014" y="10062"/>
                  <a:pt x="275429" y="4021"/>
                  <a:pt x="212436" y="4021"/>
                </a:cubicBezTo>
                <a:cubicBezTo>
                  <a:pt x="169223" y="4021"/>
                  <a:pt x="126230" y="10179"/>
                  <a:pt x="83127" y="13258"/>
                </a:cubicBezTo>
                <a:cubicBezTo>
                  <a:pt x="19608" y="55604"/>
                  <a:pt x="48771" y="43182"/>
                  <a:pt x="0" y="59440"/>
                </a:cubicBezTo>
                <a:lnTo>
                  <a:pt x="83127" y="87149"/>
                </a:lnTo>
                <a:cubicBezTo>
                  <a:pt x="101045" y="93122"/>
                  <a:pt x="129859" y="103512"/>
                  <a:pt x="147782" y="105621"/>
                </a:cubicBezTo>
                <a:cubicBezTo>
                  <a:pt x="187649" y="110311"/>
                  <a:pt x="227830" y="111779"/>
                  <a:pt x="267854" y="114858"/>
                </a:cubicBezTo>
                <a:cubicBezTo>
                  <a:pt x="277091" y="117937"/>
                  <a:pt x="295564" y="114358"/>
                  <a:pt x="295564" y="124094"/>
                </a:cubicBezTo>
                <a:cubicBezTo>
                  <a:pt x="295564" y="133830"/>
                  <a:pt x="277590" y="133330"/>
                  <a:pt x="267854" y="133330"/>
                </a:cubicBezTo>
                <a:cubicBezTo>
                  <a:pt x="236913" y="133330"/>
                  <a:pt x="206279" y="127173"/>
                  <a:pt x="175491" y="124094"/>
                </a:cubicBezTo>
                <a:lnTo>
                  <a:pt x="64654" y="87149"/>
                </a:lnTo>
                <a:lnTo>
                  <a:pt x="36945" y="77912"/>
                </a:lnTo>
                <a:cubicBezTo>
                  <a:pt x="27709" y="74833"/>
                  <a:pt x="-209" y="66315"/>
                  <a:pt x="9236" y="68676"/>
                </a:cubicBezTo>
                <a:cubicBezTo>
                  <a:pt x="21551" y="71755"/>
                  <a:pt x="34023" y="74264"/>
                  <a:pt x="46182" y="77912"/>
                </a:cubicBezTo>
                <a:cubicBezTo>
                  <a:pt x="64833" y="83507"/>
                  <a:pt x="83127" y="90227"/>
                  <a:pt x="101600" y="96385"/>
                </a:cubicBezTo>
                <a:lnTo>
                  <a:pt x="129309" y="105621"/>
                </a:lnTo>
                <a:cubicBezTo>
                  <a:pt x="150007" y="112520"/>
                  <a:pt x="172416" y="120779"/>
                  <a:pt x="193964" y="124094"/>
                </a:cubicBezTo>
                <a:cubicBezTo>
                  <a:pt x="221519" y="128333"/>
                  <a:pt x="249337" y="130687"/>
                  <a:pt x="277091" y="133330"/>
                </a:cubicBezTo>
                <a:cubicBezTo>
                  <a:pt x="313997" y="136845"/>
                  <a:pt x="387927" y="142567"/>
                  <a:pt x="387927" y="142567"/>
                </a:cubicBez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9" tIns="34290" rIns="68579" bIns="34290" rtlCol="0" anchor="ctr"/>
          <a:lstStyle/>
          <a:p>
            <a:pPr algn="ctr"/>
            <a:endParaRPr lang="ru-RU">
              <a:solidFill>
                <a:prstClr val="white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7957313" y="622170"/>
            <a:ext cx="719144" cy="392415"/>
          </a:xfrm>
          <a:prstGeom prst="rect">
            <a:avLst/>
          </a:prstGeom>
          <a:noFill/>
        </p:spPr>
        <p:txBody>
          <a:bodyPr vert="horz" wrap="square" lIns="68579" tIns="34290" rIns="68579" bIns="34290" rtlCol="0">
            <a:spAutoFit/>
          </a:bodyPr>
          <a:lstStyle/>
          <a:p>
            <a:r>
              <a:rPr lang="en-US" sz="2100" dirty="0">
                <a:solidFill>
                  <a:prstClr val="white"/>
                </a:solidFill>
              </a:rPr>
              <a:t>H</a:t>
            </a:r>
            <a:r>
              <a:rPr lang="en-US" sz="900" dirty="0">
                <a:solidFill>
                  <a:prstClr val="white"/>
                </a:solidFill>
              </a:rPr>
              <a:t>1</a:t>
            </a:r>
            <a:endParaRPr lang="ru-RU" sz="900" dirty="0">
              <a:solidFill>
                <a:prstClr val="white"/>
              </a:solidFill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8028274" y="2247711"/>
            <a:ext cx="377345" cy="392415"/>
          </a:xfrm>
          <a:prstGeom prst="rect">
            <a:avLst/>
          </a:prstGeom>
          <a:noFill/>
        </p:spPr>
        <p:txBody>
          <a:bodyPr wrap="none" lIns="68579" tIns="34290" rIns="68579" bIns="34290" rtlCol="0">
            <a:spAutoFit/>
          </a:bodyPr>
          <a:lstStyle/>
          <a:p>
            <a:r>
              <a:rPr lang="en-US" sz="2100" dirty="0">
                <a:solidFill>
                  <a:prstClr val="white"/>
                </a:solidFill>
              </a:rPr>
              <a:t>H</a:t>
            </a:r>
            <a:r>
              <a:rPr lang="en-US" sz="900" dirty="0">
                <a:solidFill>
                  <a:prstClr val="white"/>
                </a:solidFill>
              </a:rPr>
              <a:t>2</a:t>
            </a:r>
            <a:endParaRPr lang="ru-RU" sz="900" dirty="0">
              <a:solidFill>
                <a:prstClr val="white"/>
              </a:solidFill>
            </a:endParaRPr>
          </a:p>
        </p:txBody>
      </p:sp>
      <p:cxnSp>
        <p:nvCxnSpPr>
          <p:cNvPr id="72" name="Прямая соединительная линия 71"/>
          <p:cNvCxnSpPr/>
          <p:nvPr/>
        </p:nvCxnSpPr>
        <p:spPr>
          <a:xfrm flipH="1">
            <a:off x="4644009" y="897564"/>
            <a:ext cx="288033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>
            <a:off x="4585085" y="587160"/>
            <a:ext cx="370933" cy="392415"/>
          </a:xfrm>
          <a:prstGeom prst="rect">
            <a:avLst/>
          </a:prstGeom>
          <a:noFill/>
        </p:spPr>
        <p:txBody>
          <a:bodyPr wrap="none" lIns="68579" tIns="34290" rIns="68579" bIns="34290" rtlCol="0">
            <a:spAutoFit/>
          </a:bodyPr>
          <a:lstStyle/>
          <a:p>
            <a:r>
              <a:rPr lang="en-US" sz="2100" dirty="0">
                <a:solidFill>
                  <a:prstClr val="white"/>
                </a:solidFill>
              </a:rPr>
              <a:t>D</a:t>
            </a:r>
            <a:r>
              <a:rPr lang="en-US" sz="900" dirty="0">
                <a:solidFill>
                  <a:prstClr val="white"/>
                </a:solidFill>
              </a:rPr>
              <a:t>1</a:t>
            </a:r>
            <a:endParaRPr lang="ru-RU" sz="900" dirty="0">
              <a:solidFill>
                <a:prstClr val="white"/>
              </a:solidFill>
            </a:endParaRPr>
          </a:p>
        </p:txBody>
      </p:sp>
      <p:sp>
        <p:nvSpPr>
          <p:cNvPr id="2" name="Полилиния 1"/>
          <p:cNvSpPr/>
          <p:nvPr/>
        </p:nvSpPr>
        <p:spPr>
          <a:xfrm>
            <a:off x="6127423" y="62694"/>
            <a:ext cx="622191" cy="128199"/>
          </a:xfrm>
          <a:custGeom>
            <a:avLst/>
            <a:gdLst>
              <a:gd name="connsiteX0" fmla="*/ 329938 w 622191"/>
              <a:gd name="connsiteY0" fmla="*/ 114375 h 170936"/>
              <a:gd name="connsiteX1" fmla="*/ 282804 w 622191"/>
              <a:gd name="connsiteY1" fmla="*/ 86094 h 170936"/>
              <a:gd name="connsiteX2" fmla="*/ 292231 w 622191"/>
              <a:gd name="connsiteY2" fmla="*/ 57814 h 170936"/>
              <a:gd name="connsiteX3" fmla="*/ 348791 w 622191"/>
              <a:gd name="connsiteY3" fmla="*/ 29534 h 170936"/>
              <a:gd name="connsiteX4" fmla="*/ 377072 w 622191"/>
              <a:gd name="connsiteY4" fmla="*/ 10680 h 170936"/>
              <a:gd name="connsiteX5" fmla="*/ 348791 w 622191"/>
              <a:gd name="connsiteY5" fmla="*/ 1253 h 170936"/>
              <a:gd name="connsiteX6" fmla="*/ 320511 w 622191"/>
              <a:gd name="connsiteY6" fmla="*/ 29534 h 170936"/>
              <a:gd name="connsiteX7" fmla="*/ 245097 w 622191"/>
              <a:gd name="connsiteY7" fmla="*/ 48387 h 170936"/>
              <a:gd name="connsiteX8" fmla="*/ 197963 w 622191"/>
              <a:gd name="connsiteY8" fmla="*/ 38960 h 170936"/>
              <a:gd name="connsiteX9" fmla="*/ 461913 w 622191"/>
              <a:gd name="connsiteY9" fmla="*/ 57814 h 170936"/>
              <a:gd name="connsiteX10" fmla="*/ 612742 w 622191"/>
              <a:gd name="connsiteY10" fmla="*/ 38960 h 170936"/>
              <a:gd name="connsiteX11" fmla="*/ 584462 w 622191"/>
              <a:gd name="connsiteY11" fmla="*/ 48387 h 170936"/>
              <a:gd name="connsiteX12" fmla="*/ 527901 w 622191"/>
              <a:gd name="connsiteY12" fmla="*/ 76668 h 170936"/>
              <a:gd name="connsiteX13" fmla="*/ 556181 w 622191"/>
              <a:gd name="connsiteY13" fmla="*/ 95521 h 170936"/>
              <a:gd name="connsiteX14" fmla="*/ 593888 w 622191"/>
              <a:gd name="connsiteY14" fmla="*/ 95521 h 170936"/>
              <a:gd name="connsiteX15" fmla="*/ 556181 w 622191"/>
              <a:gd name="connsiteY15" fmla="*/ 133228 h 170936"/>
              <a:gd name="connsiteX16" fmla="*/ 499620 w 622191"/>
              <a:gd name="connsiteY16" fmla="*/ 170936 h 170936"/>
              <a:gd name="connsiteX17" fmla="*/ 197963 w 622191"/>
              <a:gd name="connsiteY17" fmla="*/ 152082 h 170936"/>
              <a:gd name="connsiteX18" fmla="*/ 141402 w 622191"/>
              <a:gd name="connsiteY18" fmla="*/ 133228 h 170936"/>
              <a:gd name="connsiteX19" fmla="*/ 84841 w 622191"/>
              <a:gd name="connsiteY19" fmla="*/ 114375 h 170936"/>
              <a:gd name="connsiteX20" fmla="*/ 56561 w 622191"/>
              <a:gd name="connsiteY20" fmla="*/ 104948 h 170936"/>
              <a:gd name="connsiteX21" fmla="*/ 0 w 622191"/>
              <a:gd name="connsiteY21" fmla="*/ 76668 h 170936"/>
              <a:gd name="connsiteX22" fmla="*/ 56561 w 622191"/>
              <a:gd name="connsiteY22" fmla="*/ 95521 h 170936"/>
              <a:gd name="connsiteX23" fmla="*/ 150829 w 622191"/>
              <a:gd name="connsiteY23" fmla="*/ 123802 h 170936"/>
              <a:gd name="connsiteX24" fmla="*/ 179109 w 622191"/>
              <a:gd name="connsiteY24" fmla="*/ 133228 h 170936"/>
              <a:gd name="connsiteX25" fmla="*/ 301657 w 622191"/>
              <a:gd name="connsiteY25" fmla="*/ 142655 h 170936"/>
              <a:gd name="connsiteX26" fmla="*/ 433633 w 622191"/>
              <a:gd name="connsiteY26" fmla="*/ 133228 h 170936"/>
              <a:gd name="connsiteX27" fmla="*/ 490193 w 622191"/>
              <a:gd name="connsiteY27" fmla="*/ 114375 h 170936"/>
              <a:gd name="connsiteX28" fmla="*/ 518474 w 622191"/>
              <a:gd name="connsiteY28" fmla="*/ 104948 h 170936"/>
              <a:gd name="connsiteX29" fmla="*/ 546754 w 622191"/>
              <a:gd name="connsiteY29" fmla="*/ 86094 h 170936"/>
              <a:gd name="connsiteX30" fmla="*/ 546754 w 622191"/>
              <a:gd name="connsiteY30" fmla="*/ 142655 h 170936"/>
              <a:gd name="connsiteX31" fmla="*/ 490193 w 622191"/>
              <a:gd name="connsiteY31" fmla="*/ 161509 h 170936"/>
              <a:gd name="connsiteX32" fmla="*/ 367645 w 622191"/>
              <a:gd name="connsiteY32" fmla="*/ 152082 h 170936"/>
              <a:gd name="connsiteX33" fmla="*/ 339365 w 622191"/>
              <a:gd name="connsiteY33" fmla="*/ 142655 h 170936"/>
              <a:gd name="connsiteX34" fmla="*/ 216816 w 622191"/>
              <a:gd name="connsiteY34" fmla="*/ 123802 h 170936"/>
              <a:gd name="connsiteX35" fmla="*/ 150829 w 622191"/>
              <a:gd name="connsiteY35" fmla="*/ 86094 h 170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622191" h="170936">
                <a:moveTo>
                  <a:pt x="329938" y="114375"/>
                </a:moveTo>
                <a:cubicBezTo>
                  <a:pt x="314227" y="104948"/>
                  <a:pt x="292967" y="101339"/>
                  <a:pt x="282804" y="86094"/>
                </a:cubicBezTo>
                <a:cubicBezTo>
                  <a:pt x="277292" y="77826"/>
                  <a:pt x="286024" y="65573"/>
                  <a:pt x="292231" y="57814"/>
                </a:cubicBezTo>
                <a:cubicBezTo>
                  <a:pt x="305522" y="41200"/>
                  <a:pt x="330159" y="35744"/>
                  <a:pt x="348791" y="29534"/>
                </a:cubicBezTo>
                <a:cubicBezTo>
                  <a:pt x="358218" y="23249"/>
                  <a:pt x="377072" y="22010"/>
                  <a:pt x="377072" y="10680"/>
                </a:cubicBezTo>
                <a:cubicBezTo>
                  <a:pt x="377072" y="743"/>
                  <a:pt x="358218" y="-1889"/>
                  <a:pt x="348791" y="1253"/>
                </a:cubicBezTo>
                <a:cubicBezTo>
                  <a:pt x="336144" y="5469"/>
                  <a:pt x="331603" y="22139"/>
                  <a:pt x="320511" y="29534"/>
                </a:cubicBezTo>
                <a:cubicBezTo>
                  <a:pt x="308091" y="37814"/>
                  <a:pt x="251891" y="47028"/>
                  <a:pt x="245097" y="48387"/>
                </a:cubicBezTo>
                <a:cubicBezTo>
                  <a:pt x="229386" y="45245"/>
                  <a:pt x="181941" y="38960"/>
                  <a:pt x="197963" y="38960"/>
                </a:cubicBezTo>
                <a:cubicBezTo>
                  <a:pt x="266751" y="38960"/>
                  <a:pt x="386726" y="50979"/>
                  <a:pt x="461913" y="57814"/>
                </a:cubicBezTo>
                <a:cubicBezTo>
                  <a:pt x="508483" y="50052"/>
                  <a:pt x="567427" y="38960"/>
                  <a:pt x="612742" y="38960"/>
                </a:cubicBezTo>
                <a:cubicBezTo>
                  <a:pt x="622679" y="38960"/>
                  <a:pt x="593350" y="43943"/>
                  <a:pt x="584462" y="48387"/>
                </a:cubicBezTo>
                <a:cubicBezTo>
                  <a:pt x="511366" y="84936"/>
                  <a:pt x="598983" y="52973"/>
                  <a:pt x="527901" y="76668"/>
                </a:cubicBezTo>
                <a:cubicBezTo>
                  <a:pt x="537328" y="82952"/>
                  <a:pt x="544908" y="94394"/>
                  <a:pt x="556181" y="95521"/>
                </a:cubicBezTo>
                <a:cubicBezTo>
                  <a:pt x="589511" y="98854"/>
                  <a:pt x="662253" y="72733"/>
                  <a:pt x="593888" y="95521"/>
                </a:cubicBezTo>
                <a:cubicBezTo>
                  <a:pt x="577892" y="143514"/>
                  <a:pt x="597317" y="110375"/>
                  <a:pt x="556181" y="133228"/>
                </a:cubicBezTo>
                <a:cubicBezTo>
                  <a:pt x="536373" y="144232"/>
                  <a:pt x="499620" y="170936"/>
                  <a:pt x="499620" y="170936"/>
                </a:cubicBezTo>
                <a:cubicBezTo>
                  <a:pt x="476252" y="170001"/>
                  <a:pt x="275505" y="169977"/>
                  <a:pt x="197963" y="152082"/>
                </a:cubicBezTo>
                <a:cubicBezTo>
                  <a:pt x="178598" y="147613"/>
                  <a:pt x="160256" y="139512"/>
                  <a:pt x="141402" y="133228"/>
                </a:cubicBezTo>
                <a:lnTo>
                  <a:pt x="84841" y="114375"/>
                </a:lnTo>
                <a:cubicBezTo>
                  <a:pt x="75414" y="111233"/>
                  <a:pt x="64829" y="110460"/>
                  <a:pt x="56561" y="104948"/>
                </a:cubicBezTo>
                <a:cubicBezTo>
                  <a:pt x="20012" y="80582"/>
                  <a:pt x="39029" y="89677"/>
                  <a:pt x="0" y="76668"/>
                </a:cubicBezTo>
                <a:cubicBezTo>
                  <a:pt x="54084" y="58639"/>
                  <a:pt x="3602" y="66099"/>
                  <a:pt x="56561" y="95521"/>
                </a:cubicBezTo>
                <a:cubicBezTo>
                  <a:pt x="80282" y="108699"/>
                  <a:pt x="123264" y="115926"/>
                  <a:pt x="150829" y="123802"/>
                </a:cubicBezTo>
                <a:cubicBezTo>
                  <a:pt x="160383" y="126532"/>
                  <a:pt x="169249" y="131996"/>
                  <a:pt x="179109" y="133228"/>
                </a:cubicBezTo>
                <a:cubicBezTo>
                  <a:pt x="219763" y="138310"/>
                  <a:pt x="260808" y="139513"/>
                  <a:pt x="301657" y="142655"/>
                </a:cubicBezTo>
                <a:cubicBezTo>
                  <a:pt x="345649" y="139513"/>
                  <a:pt x="390017" y="139770"/>
                  <a:pt x="433633" y="133228"/>
                </a:cubicBezTo>
                <a:cubicBezTo>
                  <a:pt x="453286" y="130280"/>
                  <a:pt x="471340" y="120659"/>
                  <a:pt x="490193" y="114375"/>
                </a:cubicBezTo>
                <a:lnTo>
                  <a:pt x="518474" y="104948"/>
                </a:lnTo>
                <a:cubicBezTo>
                  <a:pt x="527901" y="98663"/>
                  <a:pt x="535763" y="83346"/>
                  <a:pt x="546754" y="86094"/>
                </a:cubicBezTo>
                <a:cubicBezTo>
                  <a:pt x="565375" y="90749"/>
                  <a:pt x="553272" y="137999"/>
                  <a:pt x="546754" y="142655"/>
                </a:cubicBezTo>
                <a:cubicBezTo>
                  <a:pt x="530582" y="154206"/>
                  <a:pt x="490193" y="161509"/>
                  <a:pt x="490193" y="161509"/>
                </a:cubicBezTo>
                <a:cubicBezTo>
                  <a:pt x="449344" y="158367"/>
                  <a:pt x="408299" y="157164"/>
                  <a:pt x="367645" y="152082"/>
                </a:cubicBezTo>
                <a:cubicBezTo>
                  <a:pt x="357785" y="150849"/>
                  <a:pt x="349005" y="145065"/>
                  <a:pt x="339365" y="142655"/>
                </a:cubicBezTo>
                <a:cubicBezTo>
                  <a:pt x="296177" y="131858"/>
                  <a:pt x="262612" y="129526"/>
                  <a:pt x="216816" y="123802"/>
                </a:cubicBezTo>
                <a:cubicBezTo>
                  <a:pt x="153589" y="102726"/>
                  <a:pt x="169142" y="122724"/>
                  <a:pt x="150829" y="86094"/>
                </a:cubicBez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9" tIns="34290" rIns="68579" bIns="34290" rtlCol="0" anchor="ctr"/>
          <a:lstStyle/>
          <a:p>
            <a:pPr algn="ctr"/>
            <a:endParaRPr lang="ru-RU">
              <a:solidFill>
                <a:prstClr val="white"/>
              </a:solidFill>
            </a:endParaRPr>
          </a:p>
        </p:txBody>
      </p:sp>
      <p:sp>
        <p:nvSpPr>
          <p:cNvPr id="16" name="Прямоугольник 15"/>
          <p:cNvSpPr/>
          <p:nvPr/>
        </p:nvSpPr>
        <p:spPr>
          <a:xfrm>
            <a:off x="646367" y="43405"/>
            <a:ext cx="3503201" cy="623248"/>
          </a:xfrm>
          <a:prstGeom prst="rect">
            <a:avLst/>
          </a:prstGeom>
        </p:spPr>
        <p:txBody>
          <a:bodyPr wrap="none" lIns="68579" tIns="34290" rIns="68579" bIns="34290">
            <a:spAutoFit/>
          </a:bodyPr>
          <a:lstStyle/>
          <a:p>
            <a:r>
              <a:rPr lang="ru-RU" sz="3600" dirty="0" smtClean="0">
                <a:solidFill>
                  <a:prstClr val="white"/>
                </a:solidFill>
              </a:rPr>
              <a:t>Схема парашюта</a:t>
            </a:r>
            <a:endParaRPr lang="ru-RU" sz="3600" dirty="0">
              <a:solidFill>
                <a:prstClr val="white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55576" y="1733550"/>
            <a:ext cx="2520280" cy="130035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68579" tIns="34290" rIns="68579" bIns="34290" rtlCol="0">
            <a:spAutoFit/>
          </a:bodyPr>
          <a:lstStyle/>
          <a:p>
            <a:r>
              <a:rPr lang="en-US" sz="2800" dirty="0" smtClean="0">
                <a:ln>
                  <a:solidFill>
                    <a:prstClr val="white">
                      <a:lumMod val="95000"/>
                      <a:lumOff val="5000"/>
                    </a:prstClr>
                  </a:solidFill>
                </a:ln>
                <a:solidFill>
                  <a:srgbClr val="000000"/>
                </a:solidFill>
              </a:rPr>
              <a:t>D</a:t>
            </a:r>
            <a:r>
              <a:rPr lang="ru-RU" sz="2000" dirty="0" smtClean="0">
                <a:ln>
                  <a:solidFill>
                    <a:prstClr val="white">
                      <a:lumMod val="95000"/>
                      <a:lumOff val="5000"/>
                    </a:prstClr>
                  </a:solidFill>
                </a:ln>
                <a:solidFill>
                  <a:srgbClr val="000000"/>
                </a:solidFill>
              </a:rPr>
              <a:t>1</a:t>
            </a:r>
            <a:r>
              <a:rPr lang="ru-RU" sz="900" dirty="0" smtClean="0">
                <a:ln>
                  <a:solidFill>
                    <a:prstClr val="white">
                      <a:lumMod val="95000"/>
                      <a:lumOff val="5000"/>
                    </a:prstClr>
                  </a:solidFill>
                </a:ln>
                <a:solidFill>
                  <a:srgbClr val="000000"/>
                </a:solidFill>
              </a:rPr>
              <a:t>1</a:t>
            </a:r>
            <a:r>
              <a:rPr lang="en-US" dirty="0" smtClean="0">
                <a:ln>
                  <a:solidFill>
                    <a:prstClr val="white">
                      <a:lumMod val="95000"/>
                      <a:lumOff val="5000"/>
                    </a:prstClr>
                  </a:solidFill>
                </a:ln>
                <a:solidFill>
                  <a:srgbClr val="000000"/>
                </a:solidFill>
              </a:rPr>
              <a:t>=</a:t>
            </a:r>
            <a:r>
              <a:rPr lang="en-US" sz="2800" dirty="0">
                <a:ln>
                  <a:solidFill>
                    <a:prstClr val="white">
                      <a:lumMod val="95000"/>
                      <a:lumOff val="5000"/>
                    </a:prstClr>
                  </a:solidFill>
                </a:ln>
                <a:solidFill>
                  <a:srgbClr val="000000"/>
                </a:solidFill>
              </a:rPr>
              <a:t>3</a:t>
            </a:r>
            <a:r>
              <a:rPr lang="ru-RU" sz="1700" dirty="0" smtClean="0">
                <a:ln>
                  <a:solidFill>
                    <a:prstClr val="white">
                      <a:lumMod val="95000"/>
                      <a:lumOff val="5000"/>
                    </a:prstClr>
                  </a:solidFill>
                </a:ln>
                <a:solidFill>
                  <a:srgbClr val="000000"/>
                </a:solidFill>
              </a:rPr>
              <a:t>см</a:t>
            </a:r>
            <a:endParaRPr lang="ru-RU" sz="1700" dirty="0">
              <a:ln>
                <a:solidFill>
                  <a:prstClr val="white">
                    <a:lumMod val="95000"/>
                    <a:lumOff val="5000"/>
                  </a:prstClr>
                </a:solidFill>
              </a:ln>
              <a:solidFill>
                <a:srgbClr val="000000"/>
              </a:solidFill>
            </a:endParaRPr>
          </a:p>
          <a:p>
            <a:r>
              <a:rPr lang="en-US" sz="2100" dirty="0" smtClean="0">
                <a:ln>
                  <a:solidFill>
                    <a:prstClr val="white">
                      <a:lumMod val="95000"/>
                      <a:lumOff val="5000"/>
                    </a:prstClr>
                  </a:solidFill>
                </a:ln>
                <a:solidFill>
                  <a:srgbClr val="000000"/>
                </a:solidFill>
              </a:rPr>
              <a:t>H</a:t>
            </a:r>
            <a:r>
              <a:rPr lang="ru-RU" sz="2000" dirty="0" smtClean="0">
                <a:ln>
                  <a:solidFill>
                    <a:prstClr val="white">
                      <a:lumMod val="95000"/>
                      <a:lumOff val="5000"/>
                    </a:prstClr>
                  </a:solidFill>
                </a:ln>
                <a:solidFill>
                  <a:srgbClr val="000000"/>
                </a:solidFill>
              </a:rPr>
              <a:t>1</a:t>
            </a:r>
            <a:r>
              <a:rPr lang="en-US" sz="2100" dirty="0" smtClean="0">
                <a:ln>
                  <a:solidFill>
                    <a:prstClr val="white">
                      <a:lumMod val="95000"/>
                      <a:lumOff val="5000"/>
                    </a:prstClr>
                  </a:solidFill>
                </a:ln>
                <a:solidFill>
                  <a:srgbClr val="000000"/>
                </a:solidFill>
              </a:rPr>
              <a:t>= </a:t>
            </a:r>
            <a:r>
              <a:rPr lang="en-US" sz="2100" dirty="0">
                <a:ln>
                  <a:solidFill>
                    <a:prstClr val="white">
                      <a:lumMod val="95000"/>
                      <a:lumOff val="5000"/>
                    </a:prstClr>
                  </a:solidFill>
                </a:ln>
                <a:solidFill>
                  <a:srgbClr val="000000"/>
                </a:solidFill>
              </a:rPr>
              <a:t>0.17</a:t>
            </a:r>
            <a:r>
              <a:rPr lang="ru-RU" sz="2100" dirty="0" smtClean="0">
                <a:ln>
                  <a:solidFill>
                    <a:prstClr val="white">
                      <a:lumMod val="95000"/>
                      <a:lumOff val="5000"/>
                    </a:prstClr>
                  </a:solidFill>
                </a:ln>
                <a:solidFill>
                  <a:srgbClr val="000000"/>
                </a:solidFill>
              </a:rPr>
              <a:t>м</a:t>
            </a:r>
            <a:endParaRPr lang="en-US" sz="2100" dirty="0">
              <a:ln>
                <a:solidFill>
                  <a:prstClr val="white">
                    <a:lumMod val="95000"/>
                    <a:lumOff val="5000"/>
                  </a:prstClr>
                </a:solidFill>
              </a:ln>
              <a:solidFill>
                <a:srgbClr val="000000"/>
              </a:solidFill>
            </a:endParaRPr>
          </a:p>
          <a:p>
            <a:r>
              <a:rPr lang="en-US" sz="2100" dirty="0">
                <a:ln>
                  <a:solidFill>
                    <a:prstClr val="white">
                      <a:lumMod val="95000"/>
                      <a:lumOff val="5000"/>
                    </a:prstClr>
                  </a:solidFill>
                </a:ln>
                <a:solidFill>
                  <a:srgbClr val="000000"/>
                </a:solidFill>
              </a:rPr>
              <a:t>H</a:t>
            </a:r>
            <a:r>
              <a:rPr lang="en-US" sz="2000" dirty="0">
                <a:ln>
                  <a:solidFill>
                    <a:prstClr val="white">
                      <a:lumMod val="95000"/>
                      <a:lumOff val="5000"/>
                    </a:prstClr>
                  </a:solidFill>
                </a:ln>
                <a:solidFill>
                  <a:srgbClr val="000000"/>
                </a:solidFill>
              </a:rPr>
              <a:t>2</a:t>
            </a:r>
            <a:r>
              <a:rPr lang="en-US" sz="2100" dirty="0">
                <a:ln>
                  <a:solidFill>
                    <a:prstClr val="white">
                      <a:lumMod val="95000"/>
                      <a:lumOff val="5000"/>
                    </a:prstClr>
                  </a:solidFill>
                </a:ln>
                <a:solidFill>
                  <a:srgbClr val="000000"/>
                </a:solidFill>
              </a:rPr>
              <a:t>=</a:t>
            </a:r>
            <a:r>
              <a:rPr lang="en-US" sz="2800" dirty="0">
                <a:ln>
                  <a:solidFill>
                    <a:prstClr val="white">
                      <a:lumMod val="95000"/>
                      <a:lumOff val="5000"/>
                    </a:prstClr>
                  </a:solidFill>
                </a:ln>
                <a:solidFill>
                  <a:srgbClr val="000000"/>
                </a:solidFill>
              </a:rPr>
              <a:t>2</a:t>
            </a:r>
            <a:r>
              <a:rPr lang="en-US" sz="2100" dirty="0">
                <a:ln>
                  <a:solidFill>
                    <a:prstClr val="white">
                      <a:lumMod val="95000"/>
                      <a:lumOff val="5000"/>
                    </a:prstClr>
                  </a:solidFill>
                </a:ln>
                <a:solidFill>
                  <a:srgbClr val="000000"/>
                </a:solidFill>
              </a:rPr>
              <a:t>H</a:t>
            </a:r>
            <a:r>
              <a:rPr lang="en-US" sz="2000" dirty="0">
                <a:ln>
                  <a:solidFill>
                    <a:prstClr val="white">
                      <a:lumMod val="95000"/>
                      <a:lumOff val="5000"/>
                    </a:prstClr>
                  </a:solidFill>
                </a:ln>
                <a:solidFill>
                  <a:srgbClr val="000000"/>
                </a:solidFill>
              </a:rPr>
              <a:t>2</a:t>
            </a:r>
            <a:r>
              <a:rPr lang="en-US" sz="2100" dirty="0">
                <a:ln>
                  <a:solidFill>
                    <a:prstClr val="white">
                      <a:lumMod val="95000"/>
                      <a:lumOff val="5000"/>
                    </a:prstClr>
                  </a:solidFill>
                </a:ln>
                <a:solidFill>
                  <a:srgbClr val="000000"/>
                </a:solidFill>
              </a:rPr>
              <a:t>= 0.34</a:t>
            </a:r>
            <a:r>
              <a:rPr lang="ru-RU" sz="2100" dirty="0" smtClean="0">
                <a:ln>
                  <a:solidFill>
                    <a:prstClr val="white">
                      <a:lumMod val="95000"/>
                      <a:lumOff val="5000"/>
                    </a:prstClr>
                  </a:solidFill>
                </a:ln>
                <a:solidFill>
                  <a:srgbClr val="000000"/>
                </a:solidFill>
              </a:rPr>
              <a:t>м</a:t>
            </a:r>
            <a:endParaRPr lang="ru-RU" sz="2100" dirty="0">
              <a:ln>
                <a:solidFill>
                  <a:prstClr val="white">
                    <a:lumMod val="95000"/>
                    <a:lumOff val="5000"/>
                  </a:prstClr>
                </a:solidFill>
              </a:ln>
              <a:solidFill>
                <a:srgbClr val="00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23532" y="3436012"/>
            <a:ext cx="3980083" cy="1115690"/>
          </a:xfrm>
          <a:prstGeom prst="rect">
            <a:avLst/>
          </a:prstGeom>
          <a:noFill/>
        </p:spPr>
        <p:txBody>
          <a:bodyPr wrap="square" lIns="68579" tIns="34290" rIns="68579" bIns="34290" rtlCol="0">
            <a:spAutoFit/>
          </a:bodyPr>
          <a:lstStyle/>
          <a:p>
            <a:pPr marL="214311" indent="-214311">
              <a:buFont typeface="Wingdings" pitchFamily="2" charset="2"/>
              <a:buChar char="Ø"/>
            </a:pPr>
            <a:r>
              <a:rPr lang="ru-RU" sz="1700" dirty="0">
                <a:solidFill>
                  <a:prstClr val="white"/>
                </a:solidFill>
              </a:rPr>
              <a:t>Купол: парашютная ткань.</a:t>
            </a:r>
          </a:p>
          <a:p>
            <a:pPr marL="214311" indent="-214311">
              <a:buFont typeface="Wingdings" pitchFamily="2" charset="2"/>
              <a:buChar char="Ø"/>
            </a:pPr>
            <a:endParaRPr lang="ru-RU" sz="1700" dirty="0">
              <a:solidFill>
                <a:prstClr val="white"/>
              </a:solidFill>
            </a:endParaRPr>
          </a:p>
          <a:p>
            <a:pPr marL="214311" indent="-214311">
              <a:buFont typeface="Wingdings" pitchFamily="2" charset="2"/>
              <a:buChar char="Ø"/>
            </a:pPr>
            <a:r>
              <a:rPr lang="ru-RU" sz="1700" dirty="0">
                <a:solidFill>
                  <a:prstClr val="white"/>
                </a:solidFill>
              </a:rPr>
              <a:t>Стропы: тонкие капроновые нити.</a:t>
            </a:r>
          </a:p>
          <a:p>
            <a:endParaRPr lang="ru-RU" sz="1700" dirty="0">
              <a:solidFill>
                <a:prstClr val="white"/>
              </a:solidFill>
            </a:endParaRPr>
          </a:p>
        </p:txBody>
      </p:sp>
      <p:pic>
        <p:nvPicPr>
          <p:cNvPr id="5122" name="Picture 2" descr="G:\Безымянный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8380" y="80111"/>
            <a:ext cx="2086908" cy="4891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7" name="Прямая со стрелкой 66"/>
          <p:cNvCxnSpPr>
            <a:endCxn id="2" idx="0"/>
          </p:cNvCxnSpPr>
          <p:nvPr/>
        </p:nvCxnSpPr>
        <p:spPr>
          <a:xfrm flipV="1">
            <a:off x="4932041" y="148477"/>
            <a:ext cx="1525321" cy="749093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единительная линия 28"/>
          <p:cNvCxnSpPr/>
          <p:nvPr/>
        </p:nvCxnSpPr>
        <p:spPr>
          <a:xfrm>
            <a:off x="6507271" y="1143000"/>
            <a:ext cx="2466426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Прямая соединительная линия 46"/>
          <p:cNvCxnSpPr/>
          <p:nvPr/>
        </p:nvCxnSpPr>
        <p:spPr>
          <a:xfrm>
            <a:off x="6489523" y="4286250"/>
            <a:ext cx="254133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0"/>
          <p:cNvCxnSpPr/>
          <p:nvPr/>
        </p:nvCxnSpPr>
        <p:spPr>
          <a:xfrm>
            <a:off x="4653216" y="89303"/>
            <a:ext cx="432048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646367" y="1296888"/>
            <a:ext cx="1420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800" b="1" dirty="0" smtClean="0"/>
              <a:t>Параметры</a:t>
            </a:r>
            <a:r>
              <a:rPr lang="en-US" sz="1800" b="1" dirty="0" smtClean="0"/>
              <a:t>:</a:t>
            </a:r>
            <a:endParaRPr lang="ru-RU" sz="1800" b="1" dirty="0"/>
          </a:p>
        </p:txBody>
      </p:sp>
    </p:spTree>
    <p:extLst>
      <p:ext uri="{BB962C8B-B14F-4D97-AF65-F5344CB8AC3E}">
        <p14:creationId xmlns:p14="http://schemas.microsoft.com/office/powerpoint/2010/main" val="1897225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/>
          <p:cNvSpPr>
            <a:spLocks noGrp="1"/>
          </p:cNvSpPr>
          <p:nvPr>
            <p:ph type="title"/>
          </p:nvPr>
        </p:nvSpPr>
        <p:spPr>
          <a:xfrm>
            <a:off x="838200" y="285750"/>
            <a:ext cx="7558733" cy="361950"/>
          </a:xfrm>
        </p:spPr>
        <p:txBody>
          <a:bodyPr>
            <a:normAutofit fontScale="90000"/>
          </a:bodyPr>
          <a:lstStyle/>
          <a:p>
            <a:pPr algn="ctr"/>
            <a:r>
              <a:rPr lang="ru-RU" sz="2400" dirty="0" smtClean="0"/>
              <a:t>Наземная обработка полученных данных</a:t>
            </a:r>
            <a:endParaRPr lang="ru-RU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152400" y="1428750"/>
                <a:ext cx="4953893" cy="3162300"/>
              </a:xfrm>
            </p:spPr>
            <p:txBody>
              <a:bodyPr/>
              <a:lstStyle/>
              <a:p>
                <a:r>
                  <a:rPr lang="ru-RU" dirty="0" smtClean="0"/>
                  <a:t>Для определения удельного сопротивления почвы мы используем формулу </a:t>
                </a:r>
                <a:r>
                  <a:rPr lang="ru-RU" dirty="0" err="1" smtClean="0"/>
                  <a:t>Дуайта</a:t>
                </a:r>
                <a:r>
                  <a:rPr lang="ru-RU" dirty="0" smtClean="0"/>
                  <a:t>:</a:t>
                </a:r>
              </a:p>
              <a:p>
                <a:pPr marL="0" indent="0" algn="ctr">
                  <a:buNone/>
                </a:pPr>
                <a:r>
                  <a:rPr lang="en-US" sz="1800" dirty="0" smtClean="0"/>
                  <a:t>    R </a:t>
                </a:r>
                <a:r>
                  <a:rPr lang="en-US" sz="2000" dirty="0" smtClean="0"/>
                  <a:t>=  </a:t>
                </a:r>
                <a14:m>
                  <m:oMath xmlns:m="http://schemas.openxmlformats.org/officeDocument/2006/math" xmlns="">
                    <m:f>
                      <m:fPr>
                        <m:ctrlPr>
                          <a:rPr lang="en-US" sz="200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sz="2000" i="1" smtClean="0">
                            <a:latin typeface="Cambria Math"/>
                            <a:ea typeface="Cambria Math"/>
                          </a:rPr>
                          <m:t>𝜌</m:t>
                        </m:r>
                      </m:num>
                      <m:den>
                        <m:r>
                          <a:rPr lang="en-US" sz="2000" b="0" i="1" smtClean="0">
                            <a:latin typeface="Cambria Math"/>
                          </a:rPr>
                          <m:t>2</m:t>
                        </m:r>
                        <m:r>
                          <a:rPr lang="en-US" sz="2000" b="0" i="1" smtClean="0">
                            <a:latin typeface="Cambria Math"/>
                            <a:ea typeface="Cambria Math"/>
                          </a:rPr>
                          <m:t>𝜋</m:t>
                        </m:r>
                        <m:r>
                          <a:rPr lang="en-US" sz="2000" b="0" i="1" smtClean="0">
                            <a:latin typeface="Cambria Math"/>
                            <a:ea typeface="Cambria Math"/>
                          </a:rPr>
                          <m:t>𝑙</m:t>
                        </m:r>
                      </m:den>
                    </m:f>
                    <m:r>
                      <a:rPr lang="en-US" sz="2000" b="0" i="0" smtClean="0">
                        <a:latin typeface="Cambria Math"/>
                      </a:rPr>
                      <m:t> ∗ </m:t>
                    </m:r>
                    <m:f>
                      <m:fPr>
                        <m:ctrlPr>
                          <a:rPr lang="en-US" sz="2000" i="1" dirty="0" smtClean="0">
                            <a:latin typeface="Cambria Math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sz="2000" b="0" i="1" dirty="0" smtClean="0">
                                <a:latin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b="0" i="0" dirty="0" smtClean="0">
                                <a:latin typeface="Cambria Math"/>
                              </a:rPr>
                              <m:t>ln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b="0" i="1" dirty="0" smtClean="0"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dirty="0" smtClean="0">
                                    <a:latin typeface="Cambria Math"/>
                                  </a:rPr>
                                  <m:t>4</m:t>
                                </m:r>
                                <m:r>
                                  <a:rPr lang="en-US" sz="2000" b="0" i="1" dirty="0" smtClean="0">
                                    <a:latin typeface="Cambria Math"/>
                                  </a:rPr>
                                  <m:t>𝐿</m:t>
                                </m:r>
                              </m:e>
                            </m:d>
                          </m:e>
                        </m:func>
                        <m:r>
                          <a:rPr lang="en-US" sz="2000" b="0" i="1" dirty="0" smtClean="0">
                            <a:latin typeface="Cambria Math"/>
                          </a:rPr>
                          <m:t>−1</m:t>
                        </m:r>
                      </m:num>
                      <m:den>
                        <m:r>
                          <a:rPr lang="en-US" sz="2000" b="0" i="1" dirty="0" smtClean="0">
                            <a:latin typeface="Cambria Math"/>
                          </a:rPr>
                          <m:t>𝑟</m:t>
                        </m:r>
                      </m:den>
                    </m:f>
                  </m:oMath>
                </a14:m>
                <a:r>
                  <a:rPr lang="ru-RU" sz="1600" i="1" dirty="0" smtClean="0">
                    <a:latin typeface="Cambria Math"/>
                  </a:rPr>
                  <a:t>, </a:t>
                </a:r>
              </a:p>
              <a:p>
                <a:pPr marL="0" indent="0">
                  <a:buNone/>
                </a:pPr>
                <a:endParaRPr lang="en-US" sz="1800" i="1" dirty="0" smtClean="0">
                  <a:latin typeface="Cambria Math"/>
                  <a:ea typeface="Cambria Math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 xmlns="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ru-RU" sz="1800" b="1" i="1" smtClean="0">
                          <a:latin typeface="Cambria Math"/>
                          <a:ea typeface="Cambria Math"/>
                        </a:rPr>
                        <m:t>𝝆</m:t>
                      </m:r>
                      <m:r>
                        <a:rPr lang="en-US" sz="1800" b="1" i="1" smtClean="0">
                          <a:latin typeface="Cambria Math"/>
                          <a:ea typeface="Cambria Math"/>
                        </a:rPr>
                        <m:t>= </m:t>
                      </m:r>
                      <m:f>
                        <m:fPr>
                          <m:ctrlPr>
                            <a:rPr lang="en-US" sz="1800" b="1" i="1" smtClean="0"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US" sz="1800" b="1" i="1" smtClean="0">
                              <a:latin typeface="Cambria Math"/>
                              <a:ea typeface="Cambria Math"/>
                            </a:rPr>
                            <m:t>𝑹</m:t>
                          </m:r>
                          <m:r>
                            <a:rPr lang="en-US" sz="1800" b="1" i="1" smtClean="0">
                              <a:latin typeface="Cambria Math"/>
                              <a:ea typeface="Cambria Math"/>
                            </a:rPr>
                            <m:t>∗</m:t>
                          </m:r>
                          <m:r>
                            <a:rPr lang="en-US" sz="1800" b="1" i="1" smtClean="0">
                              <a:latin typeface="Cambria Math"/>
                              <a:ea typeface="Cambria Math"/>
                            </a:rPr>
                            <m:t>𝒓</m:t>
                          </m:r>
                          <m:r>
                            <a:rPr lang="en-US" sz="1800" b="1" i="1" smtClean="0">
                              <a:latin typeface="Cambria Math"/>
                              <a:ea typeface="Cambria Math"/>
                            </a:rPr>
                            <m:t>∗</m:t>
                          </m:r>
                          <m:r>
                            <a:rPr lang="en-US" sz="1800" b="1" i="1" smtClean="0">
                              <a:latin typeface="Cambria Math"/>
                              <a:ea typeface="Cambria Math"/>
                            </a:rPr>
                            <m:t>𝟐</m:t>
                          </m:r>
                          <m:r>
                            <a:rPr lang="en-US" sz="1800" b="1" i="1" smtClean="0">
                              <a:latin typeface="Cambria Math"/>
                              <a:ea typeface="Cambria Math"/>
                            </a:rPr>
                            <m:t>𝝅</m:t>
                          </m:r>
                          <m:r>
                            <a:rPr lang="en-US" sz="1800" b="1" i="1" smtClean="0">
                              <a:latin typeface="Cambria Math"/>
                              <a:ea typeface="Cambria Math"/>
                            </a:rPr>
                            <m:t>𝒍</m:t>
                          </m:r>
                        </m:num>
                        <m:den>
                          <m:func>
                            <m:funcPr>
                              <m:ctrlPr>
                                <a:rPr lang="en-US" sz="1800" b="1" i="1" smtClean="0">
                                  <a:latin typeface="Cambria Math"/>
                                  <a:ea typeface="Cambria Math"/>
                                </a:rPr>
                              </m:ctrlPr>
                            </m:funcPr>
                            <m:fName>
                              <m:r>
                                <a:rPr lang="en-US" sz="1800" b="1" i="0" smtClean="0">
                                  <a:latin typeface="Cambria Math"/>
                                  <a:ea typeface="Cambria Math"/>
                                </a:rPr>
                                <m:t>𝐥𝐧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1800" b="1" i="1" smtClean="0"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b="1" i="1" smtClean="0">
                                      <a:latin typeface="Cambria Math"/>
                                      <a:ea typeface="Cambria Math"/>
                                    </a:rPr>
                                    <m:t>𝟒</m:t>
                                  </m:r>
                                  <m:r>
                                    <a:rPr lang="en-US" sz="1800" b="1" i="1" smtClean="0">
                                      <a:latin typeface="Cambria Math"/>
                                      <a:ea typeface="Cambria Math"/>
                                    </a:rPr>
                                    <m:t>𝑳</m:t>
                                  </m:r>
                                </m:e>
                              </m:d>
                            </m:e>
                          </m:func>
                          <m:r>
                            <a:rPr lang="en-US" sz="1800" b="1" i="1" smtClean="0">
                              <a:latin typeface="Cambria Math"/>
                              <a:ea typeface="Cambria Math"/>
                            </a:rPr>
                            <m:t>−</m:t>
                          </m:r>
                          <m:r>
                            <a:rPr lang="en-US" sz="1800" b="1" i="1" smtClean="0">
                              <a:latin typeface="Cambria Math"/>
                              <a:ea typeface="Cambria Math"/>
                            </a:rPr>
                            <m:t>𝟏</m:t>
                          </m:r>
                        </m:den>
                      </m:f>
                    </m:oMath>
                  </m:oMathPara>
                </a14:m>
                <a:endParaRPr lang="ru-RU" sz="1800" b="1" dirty="0" smtClean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2400" y="1428750"/>
                <a:ext cx="4953893" cy="3162300"/>
              </a:xfr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2" descr="F:\struts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1885950"/>
            <a:ext cx="3886200" cy="194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8243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285750"/>
            <a:ext cx="7558733" cy="361950"/>
          </a:xfrm>
        </p:spPr>
        <p:txBody>
          <a:bodyPr>
            <a:normAutofit/>
          </a:bodyPr>
          <a:lstStyle/>
          <a:p>
            <a:pPr algn="ctr"/>
            <a:r>
              <a:rPr lang="ru-RU" sz="2400" dirty="0" smtClean="0"/>
              <a:t>Наземная обработка полученных данных</a:t>
            </a:r>
            <a:endParaRPr lang="ru-RU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228600" y="1123950"/>
            <a:ext cx="4748920" cy="3762568"/>
          </a:xfrm>
          <a:prstGeom prst="rect">
            <a:avLst/>
          </a:prstGeom>
          <a:noFill/>
        </p:spPr>
        <p:txBody>
          <a:bodyPr wrap="square" lIns="68579" tIns="34290" rIns="68579" bIns="34290" rtlCol="0">
            <a:spAutoFit/>
          </a:bodyPr>
          <a:lstStyle/>
          <a:p>
            <a:r>
              <a:rPr lang="ru-RU" sz="1600" dirty="0"/>
              <a:t>Используя показания акселерометра и метод двойного интегрирования мы можем определить глубину погружения стержней-зондов в почву. На основании этих данных мы можем судить о ее твердости</a:t>
            </a:r>
          </a:p>
          <a:p>
            <a:endParaRPr lang="ru-RU" sz="1600" dirty="0"/>
          </a:p>
          <a:p>
            <a:r>
              <a:rPr lang="ru-RU" sz="1600" dirty="0"/>
              <a:t>На основании  полученных данных о твердости, электропроводности и  температуре мы можем получить представление о составе почвы и ее свойствах (теплопроводности), следовательно о пригодности к прорастанию семян.</a:t>
            </a:r>
          </a:p>
          <a:p>
            <a:endParaRPr lang="ru-RU" sz="1600" dirty="0"/>
          </a:p>
          <a:p>
            <a:r>
              <a:rPr lang="ru-RU" sz="1600" dirty="0"/>
              <a:t>На основании данных атмосферы, полученных во время спуска, можем судить о наличии газов, необходимых для жизни </a:t>
            </a:r>
            <a:r>
              <a:rPr lang="ru-RU" sz="1600" dirty="0" smtClean="0"/>
              <a:t>растений</a:t>
            </a:r>
            <a:endParaRPr lang="ru-RU" sz="1600" dirty="0"/>
          </a:p>
        </p:txBody>
      </p:sp>
      <p:pic>
        <p:nvPicPr>
          <p:cNvPr id="4" name="Picture 2" descr="F:\depth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1438" y="1133475"/>
            <a:ext cx="4374462" cy="332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8009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28600" y="-428625"/>
            <a:ext cx="8686800" cy="857250"/>
          </a:xfrm>
        </p:spPr>
        <p:txBody>
          <a:bodyPr>
            <a:normAutofit/>
          </a:bodyPr>
          <a:lstStyle/>
          <a:p>
            <a:pPr algn="ctr"/>
            <a:r>
              <a:rPr lang="ru-RU" sz="2400" dirty="0" smtClean="0"/>
              <a:t>Масса аппарата и бюджет</a:t>
            </a:r>
            <a:r>
              <a:rPr lang="en-US" sz="2400" dirty="0" smtClean="0"/>
              <a:t> (</a:t>
            </a:r>
            <a:r>
              <a:rPr lang="ru-RU" sz="2400" dirty="0" smtClean="0"/>
              <a:t>элементы электроники</a:t>
            </a:r>
            <a:r>
              <a:rPr lang="en-US" sz="2400" dirty="0" smtClean="0"/>
              <a:t>)</a:t>
            </a:r>
            <a:endParaRPr lang="ru-RU" sz="2400" dirty="0"/>
          </a:p>
        </p:txBody>
      </p:sp>
      <p:graphicFrame>
        <p:nvGraphicFramePr>
          <p:cNvPr id="4" name="Объект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10307083"/>
              </p:ext>
            </p:extLst>
          </p:nvPr>
        </p:nvGraphicFramePr>
        <p:xfrm>
          <a:off x="304800" y="514350"/>
          <a:ext cx="8534399" cy="448714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255662"/>
                <a:gridCol w="2255662"/>
                <a:gridCol w="1320009"/>
                <a:gridCol w="1491347"/>
                <a:gridCol w="1211719"/>
              </a:tblGrid>
              <a:tr h="365575">
                <a:tc>
                  <a:txBody>
                    <a:bodyPr/>
                    <a:lstStyle/>
                    <a:p>
                      <a:r>
                        <a:rPr lang="ru-RU" sz="1050" dirty="0" smtClean="0"/>
                        <a:t>Компонент</a:t>
                      </a:r>
                      <a:endParaRPr lang="ru-RU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68579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050" dirty="0" smtClean="0"/>
                        <a:t>Модель</a:t>
                      </a:r>
                      <a:endParaRPr lang="ru-RU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050" dirty="0" smtClean="0"/>
                        <a:t>Масса</a:t>
                      </a:r>
                      <a:r>
                        <a:rPr lang="en-US" sz="1050" dirty="0" smtClean="0"/>
                        <a:t>, </a:t>
                      </a:r>
                      <a:r>
                        <a:rPr lang="ru-RU" sz="1050" dirty="0" smtClean="0"/>
                        <a:t>г</a:t>
                      </a:r>
                      <a:endParaRPr lang="ru-RU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050" dirty="0" smtClean="0"/>
                        <a:t>Размеры,</a:t>
                      </a:r>
                      <a:r>
                        <a:rPr lang="ru-RU" sz="1050" baseline="0" dirty="0" smtClean="0"/>
                        <a:t> мм</a:t>
                      </a:r>
                      <a:endParaRPr lang="ru-RU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050" dirty="0" smtClean="0"/>
                        <a:t>Стоимость,</a:t>
                      </a:r>
                      <a:r>
                        <a:rPr lang="ru-RU" sz="1050" baseline="0" dirty="0" smtClean="0"/>
                        <a:t> руб.</a:t>
                      </a:r>
                      <a:endParaRPr lang="ru-RU" sz="1050" dirty="0"/>
                    </a:p>
                  </a:txBody>
                  <a:tcPr/>
                </a:tc>
              </a:tr>
              <a:tr h="365575">
                <a:tc>
                  <a:txBody>
                    <a:bodyPr/>
                    <a:lstStyle/>
                    <a:p>
                      <a:r>
                        <a:rPr lang="ru-RU" sz="1050" dirty="0" smtClean="0"/>
                        <a:t>Датчик</a:t>
                      </a:r>
                      <a:r>
                        <a:rPr lang="ru-RU" sz="1050" baseline="0" dirty="0" smtClean="0"/>
                        <a:t> освещенности</a:t>
                      </a:r>
                      <a:r>
                        <a:rPr lang="en-US" sz="1050" baseline="0" dirty="0" smtClean="0"/>
                        <a:t>(3</a:t>
                      </a:r>
                      <a:r>
                        <a:rPr lang="ru-RU" sz="1050" baseline="0" dirty="0" smtClean="0"/>
                        <a:t> шт.</a:t>
                      </a:r>
                      <a:r>
                        <a:rPr lang="en-US" sz="1050" baseline="0" dirty="0" smtClean="0"/>
                        <a:t>)</a:t>
                      </a:r>
                      <a:endParaRPr lang="ru-RU" sz="105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 smtClean="0"/>
                        <a:t>TSL2561</a:t>
                      </a:r>
                      <a:endParaRPr lang="ru-RU" sz="105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68579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050" dirty="0" smtClean="0"/>
                        <a:t>19 </a:t>
                      </a:r>
                      <a:r>
                        <a:rPr lang="en-US" sz="1050" dirty="0" smtClean="0"/>
                        <a:t>x</a:t>
                      </a:r>
                      <a:r>
                        <a:rPr lang="en-US" sz="1050" baseline="0" dirty="0" smtClean="0"/>
                        <a:t> 16</a:t>
                      </a:r>
                      <a:r>
                        <a:rPr lang="ru-RU" sz="1050" baseline="0" dirty="0" smtClean="0"/>
                        <a:t>.</a:t>
                      </a:r>
                      <a:r>
                        <a:rPr lang="en-US" sz="1050" baseline="0" dirty="0" smtClean="0"/>
                        <a:t>5</a:t>
                      </a:r>
                      <a:endParaRPr lang="ru-RU" sz="1050" dirty="0" smtClean="0"/>
                    </a:p>
                    <a:p>
                      <a:endParaRPr lang="ru-RU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 smtClean="0">
                          <a:solidFill>
                            <a:schemeClr val="tx1"/>
                          </a:solidFill>
                        </a:rPr>
                        <a:t>2392.5</a:t>
                      </a:r>
                      <a:endParaRPr lang="ru-RU" sz="105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65575">
                <a:tc>
                  <a:txBody>
                    <a:bodyPr/>
                    <a:lstStyle/>
                    <a:p>
                      <a:r>
                        <a:rPr lang="ru-RU" sz="1050" dirty="0" smtClean="0"/>
                        <a:t>Цифровой потенциометр</a:t>
                      </a:r>
                      <a:endParaRPr lang="ru-RU" sz="105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 smtClean="0"/>
                        <a:t>x9c104</a:t>
                      </a:r>
                      <a:endParaRPr lang="ru-RU" sz="105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68579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smtClean="0"/>
                        <a:t>25 x 25</a:t>
                      </a:r>
                      <a:endParaRPr lang="ru-RU" sz="1050" dirty="0" smtClean="0"/>
                    </a:p>
                    <a:p>
                      <a:endParaRPr lang="ru-RU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 smtClean="0">
                          <a:solidFill>
                            <a:schemeClr val="tx1"/>
                          </a:solidFill>
                        </a:rPr>
                        <a:t>138</a:t>
                      </a:r>
                      <a:endParaRPr lang="ru-RU" sz="105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457336">
                <a:tc>
                  <a:txBody>
                    <a:bodyPr/>
                    <a:lstStyle/>
                    <a:p>
                      <a:r>
                        <a:rPr lang="ru-RU" sz="1050" dirty="0" smtClean="0"/>
                        <a:t>Аналоговый</a:t>
                      </a:r>
                      <a:r>
                        <a:rPr lang="ru-RU" sz="1050" baseline="0" dirty="0" smtClean="0"/>
                        <a:t> мультиплексор</a:t>
                      </a:r>
                    </a:p>
                    <a:p>
                      <a:r>
                        <a:rPr lang="en-US" sz="1050" baseline="0" dirty="0" smtClean="0"/>
                        <a:t>(</a:t>
                      </a:r>
                      <a:r>
                        <a:rPr lang="ru-RU" sz="1050" baseline="0" dirty="0" smtClean="0"/>
                        <a:t>3 шт. </a:t>
                      </a:r>
                      <a:r>
                        <a:rPr lang="en-US" sz="1050" baseline="0" dirty="0" smtClean="0"/>
                        <a:t>)</a:t>
                      </a:r>
                      <a:endParaRPr lang="ru-RU" sz="105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 smtClean="0"/>
                        <a:t>74hc4051</a:t>
                      </a:r>
                      <a:endParaRPr lang="ru-RU" sz="105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 smtClean="0"/>
                        <a:t>55 x 35</a:t>
                      </a:r>
                      <a:endParaRPr lang="ru-RU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 smtClean="0">
                          <a:solidFill>
                            <a:schemeClr val="tx1"/>
                          </a:solidFill>
                        </a:rPr>
                        <a:t>550</a:t>
                      </a:r>
                      <a:endParaRPr lang="ru-RU" sz="105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26669">
                <a:tc>
                  <a:txBody>
                    <a:bodyPr/>
                    <a:lstStyle/>
                    <a:p>
                      <a:r>
                        <a:rPr lang="ru-RU" sz="1050" dirty="0" smtClean="0"/>
                        <a:t>Дополнительный</a:t>
                      </a:r>
                      <a:r>
                        <a:rPr lang="ru-RU" sz="1050" baseline="0" dirty="0" smtClean="0"/>
                        <a:t> АЦП</a:t>
                      </a:r>
                      <a:r>
                        <a:rPr lang="en-US" sz="1050" baseline="0" dirty="0" smtClean="0"/>
                        <a:t>(2</a:t>
                      </a:r>
                      <a:r>
                        <a:rPr lang="ru-RU" sz="1050" baseline="0" dirty="0" smtClean="0"/>
                        <a:t> шт.</a:t>
                      </a:r>
                      <a:r>
                        <a:rPr lang="en-US" sz="1050" baseline="0" dirty="0" smtClean="0"/>
                        <a:t>)</a:t>
                      </a:r>
                      <a:endParaRPr lang="ru-RU" sz="105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 smtClean="0"/>
                        <a:t>ADS1115</a:t>
                      </a:r>
                      <a:endParaRPr lang="ru-RU" sz="105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 smtClean="0"/>
                        <a:t>5</a:t>
                      </a:r>
                      <a:r>
                        <a:rPr lang="ru-RU" sz="1050" dirty="0" smtClean="0"/>
                        <a:t>0</a:t>
                      </a:r>
                      <a:r>
                        <a:rPr lang="en-US" sz="1050" dirty="0" smtClean="0"/>
                        <a:t> x 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 smtClean="0">
                          <a:solidFill>
                            <a:schemeClr val="tx1"/>
                          </a:solidFill>
                        </a:rPr>
                        <a:t>366</a:t>
                      </a:r>
                      <a:endParaRPr lang="ru-RU" sz="105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223407">
                <a:tc>
                  <a:txBody>
                    <a:bodyPr/>
                    <a:lstStyle/>
                    <a:p>
                      <a:r>
                        <a:rPr lang="ru-RU" sz="1050" dirty="0" smtClean="0"/>
                        <a:t>Акселерометр</a:t>
                      </a:r>
                      <a:endParaRPr lang="ru-RU" sz="105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 smtClean="0"/>
                        <a:t>ADXL375Z</a:t>
                      </a:r>
                      <a:endParaRPr lang="ru-RU" sz="105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050" dirty="0" smtClean="0">
                          <a:solidFill>
                            <a:schemeClr val="tx1"/>
                          </a:solidFill>
                        </a:rPr>
                        <a:t>3185</a:t>
                      </a:r>
                      <a:endParaRPr lang="ru-RU" sz="105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223407">
                <a:tc>
                  <a:txBody>
                    <a:bodyPr/>
                    <a:lstStyle/>
                    <a:p>
                      <a:r>
                        <a:rPr lang="ru-RU" sz="1050" dirty="0" smtClean="0"/>
                        <a:t>Датчик</a:t>
                      </a:r>
                      <a:r>
                        <a:rPr lang="ru-RU" sz="1050" baseline="0" dirty="0" smtClean="0"/>
                        <a:t> влажности</a:t>
                      </a:r>
                      <a:endParaRPr lang="ru-RU" sz="105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 smtClean="0"/>
                        <a:t>DHT22</a:t>
                      </a:r>
                      <a:endParaRPr lang="ru-RU" sz="105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68579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smtClean="0"/>
                        <a:t>25 x 1</a:t>
                      </a:r>
                      <a:r>
                        <a:rPr lang="ru-RU" sz="1050" dirty="0" smtClean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050" dirty="0" smtClean="0">
                          <a:solidFill>
                            <a:schemeClr val="tx1"/>
                          </a:solidFill>
                        </a:rPr>
                        <a:t>588</a:t>
                      </a:r>
                      <a:endParaRPr lang="ru-RU" sz="105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223407">
                <a:tc>
                  <a:txBody>
                    <a:bodyPr/>
                    <a:lstStyle/>
                    <a:p>
                      <a:r>
                        <a:rPr lang="ru-RU" sz="1050" dirty="0" smtClean="0"/>
                        <a:t>Сервопривод</a:t>
                      </a:r>
                      <a:endParaRPr lang="ru-RU" sz="105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 smtClean="0"/>
                        <a:t>SM-S2309B</a:t>
                      </a:r>
                      <a:endParaRPr lang="ru-RU" sz="105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68579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smtClean="0"/>
                        <a:t>1</a:t>
                      </a:r>
                      <a:r>
                        <a:rPr lang="ru-RU" sz="1050" dirty="0" smtClean="0"/>
                        <a:t>0</a:t>
                      </a:r>
                      <a:r>
                        <a:rPr lang="en-US" sz="1050" baseline="0" dirty="0" smtClean="0"/>
                        <a:t> x 3</a:t>
                      </a:r>
                      <a:r>
                        <a:rPr lang="ru-RU" sz="1050" baseline="0" dirty="0" smtClean="0"/>
                        <a:t>0</a:t>
                      </a:r>
                      <a:r>
                        <a:rPr lang="en-US" sz="1050" baseline="0" dirty="0" smtClean="0"/>
                        <a:t> x 35</a:t>
                      </a:r>
                      <a:endParaRPr lang="ru-RU" sz="105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050" dirty="0" smtClean="0">
                          <a:solidFill>
                            <a:schemeClr val="tx1"/>
                          </a:solidFill>
                        </a:rPr>
                        <a:t>602</a:t>
                      </a:r>
                      <a:endParaRPr lang="ru-RU" sz="105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223407">
                <a:tc>
                  <a:txBody>
                    <a:bodyPr/>
                    <a:lstStyle/>
                    <a:p>
                      <a:r>
                        <a:rPr lang="ru-RU" sz="1050" dirty="0" smtClean="0"/>
                        <a:t>Второй контроллер</a:t>
                      </a:r>
                      <a:endParaRPr lang="ru-RU" sz="105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 smtClean="0"/>
                        <a:t>STM32F103C8T2</a:t>
                      </a:r>
                      <a:endParaRPr lang="ru-RU" sz="105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68579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smtClean="0"/>
                        <a:t>55 x 25</a:t>
                      </a:r>
                      <a:endParaRPr lang="ru-RU" sz="105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050" dirty="0" smtClean="0">
                          <a:solidFill>
                            <a:schemeClr val="tx1"/>
                          </a:solidFill>
                        </a:rPr>
                        <a:t>313</a:t>
                      </a:r>
                      <a:endParaRPr lang="ru-RU" sz="105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223407">
                <a:tc>
                  <a:txBody>
                    <a:bodyPr/>
                    <a:lstStyle/>
                    <a:p>
                      <a:r>
                        <a:rPr lang="ru-RU" sz="1050" dirty="0" smtClean="0"/>
                        <a:t>Аккумулятор(2 </a:t>
                      </a:r>
                      <a:r>
                        <a:rPr lang="ru-RU" sz="1050" baseline="0" dirty="0" smtClean="0"/>
                        <a:t>шт.</a:t>
                      </a:r>
                      <a:r>
                        <a:rPr lang="ru-RU" sz="1050" dirty="0" smtClean="0"/>
                        <a:t>)</a:t>
                      </a:r>
                      <a:endParaRPr lang="ru-RU" sz="105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 smtClean="0"/>
                        <a:t>NCR18650GA</a:t>
                      </a:r>
                      <a:endParaRPr lang="ru-RU" sz="105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 smtClean="0"/>
                        <a:t>96</a:t>
                      </a:r>
                      <a:endParaRPr lang="ru-RU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68579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050" dirty="0" smtClean="0"/>
                        <a:t>65</a:t>
                      </a:r>
                      <a:r>
                        <a:rPr lang="en-US" sz="1050" baseline="0" dirty="0" smtClean="0"/>
                        <a:t>.1 x 18.35</a:t>
                      </a:r>
                      <a:endParaRPr lang="ru-RU" sz="105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050" dirty="0" smtClean="0">
                          <a:solidFill>
                            <a:schemeClr val="tx1"/>
                          </a:solidFill>
                        </a:rPr>
                        <a:t>850</a:t>
                      </a:r>
                      <a:endParaRPr lang="ru-RU" sz="105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223407">
                <a:tc>
                  <a:txBody>
                    <a:bodyPr/>
                    <a:lstStyle/>
                    <a:p>
                      <a:r>
                        <a:rPr lang="ru-RU" sz="1050" dirty="0" smtClean="0">
                          <a:solidFill>
                            <a:schemeClr val="tx1"/>
                          </a:solidFill>
                        </a:rPr>
                        <a:t>Термисторы(</a:t>
                      </a:r>
                      <a:r>
                        <a:rPr lang="en-US" sz="1050" baseline="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ru-RU" sz="105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ru-RU" sz="1050" baseline="0" dirty="0" smtClean="0"/>
                        <a:t>шт.</a:t>
                      </a:r>
                      <a:r>
                        <a:rPr lang="ru-RU" sz="105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ru-RU" sz="105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68579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smtClean="0"/>
                        <a:t>NTC 10k</a:t>
                      </a:r>
                      <a:endParaRPr lang="ru-RU" sz="105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050" dirty="0" smtClean="0"/>
                        <a:t>3</a:t>
                      </a:r>
                      <a:endParaRPr lang="ru-RU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68579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05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∅</a:t>
                      </a:r>
                      <a:r>
                        <a:rPr lang="en-US" sz="105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ru-RU" sz="1050" i="0" kern="12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105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223407">
                <a:tc>
                  <a:txBody>
                    <a:bodyPr/>
                    <a:lstStyle/>
                    <a:p>
                      <a:r>
                        <a:rPr lang="ru-RU" sz="1050" dirty="0" smtClean="0"/>
                        <a:t>Регулятор питания</a:t>
                      </a:r>
                      <a:endParaRPr lang="ru-RU" sz="105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 smtClean="0"/>
                        <a:t>RCR4001</a:t>
                      </a:r>
                      <a:endParaRPr lang="ru-RU" sz="105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 smtClean="0"/>
                        <a:t>5.4</a:t>
                      </a:r>
                      <a:endParaRPr lang="ru-RU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68579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smtClean="0"/>
                        <a:t>36</a:t>
                      </a:r>
                      <a:r>
                        <a:rPr lang="en-US" sz="1050" baseline="0" dirty="0" smtClean="0"/>
                        <a:t> x 28 x 4.6</a:t>
                      </a:r>
                      <a:endParaRPr lang="ru-RU" sz="105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050" dirty="0" smtClean="0">
                          <a:solidFill>
                            <a:schemeClr val="tx1"/>
                          </a:solidFill>
                        </a:rPr>
                        <a:t>660</a:t>
                      </a:r>
                      <a:endParaRPr lang="ru-RU" sz="105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223407">
                <a:tc>
                  <a:txBody>
                    <a:bodyPr/>
                    <a:lstStyle/>
                    <a:p>
                      <a:r>
                        <a:rPr lang="en-US" sz="1050" dirty="0" smtClean="0"/>
                        <a:t>GPS</a:t>
                      </a:r>
                      <a:r>
                        <a:rPr lang="en-US" sz="1050" baseline="0" dirty="0" smtClean="0"/>
                        <a:t> </a:t>
                      </a:r>
                      <a:r>
                        <a:rPr lang="ru-RU" sz="1050" baseline="0" dirty="0" smtClean="0"/>
                        <a:t>модуль</a:t>
                      </a:r>
                      <a:endParaRPr lang="ru-RU" sz="105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 err="1" smtClean="0"/>
                        <a:t>Ublox</a:t>
                      </a:r>
                      <a:r>
                        <a:rPr lang="en-US" sz="1050" dirty="0" smtClean="0"/>
                        <a:t> NEO-7M-000</a:t>
                      </a:r>
                      <a:endParaRPr lang="ru-RU" sz="105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68579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smtClean="0"/>
                        <a:t>45 x 67.5</a:t>
                      </a:r>
                      <a:endParaRPr lang="ru-RU" sz="105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050" dirty="0" smtClean="0">
                          <a:solidFill>
                            <a:schemeClr val="tx1"/>
                          </a:solidFill>
                        </a:rPr>
                        <a:t>1080</a:t>
                      </a:r>
                      <a:endParaRPr lang="ru-RU" sz="105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223407">
                <a:tc>
                  <a:txBody>
                    <a:bodyPr/>
                    <a:lstStyle/>
                    <a:p>
                      <a:r>
                        <a:rPr lang="ru-RU" sz="1050" dirty="0" err="1" smtClean="0">
                          <a:solidFill>
                            <a:schemeClr val="tx1"/>
                          </a:solidFill>
                        </a:rPr>
                        <a:t>Пьезоэлемент</a:t>
                      </a:r>
                      <a:endParaRPr lang="ru-RU" sz="105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 smtClean="0">
                          <a:solidFill>
                            <a:schemeClr val="tx1"/>
                          </a:solidFill>
                        </a:rPr>
                        <a:t>HPA17A</a:t>
                      </a:r>
                      <a:endParaRPr lang="ru-RU" sz="105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68579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05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∅</a:t>
                      </a:r>
                      <a:r>
                        <a:rPr lang="en-US" sz="105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  <a:endParaRPr lang="ru-RU" sz="1050" i="0" kern="12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050" dirty="0" smtClean="0">
                          <a:solidFill>
                            <a:schemeClr val="tx1"/>
                          </a:solidFill>
                        </a:rPr>
                        <a:t>90</a:t>
                      </a:r>
                      <a:endParaRPr lang="ru-RU" sz="105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223407">
                <a:tc>
                  <a:txBody>
                    <a:bodyPr/>
                    <a:lstStyle/>
                    <a:p>
                      <a:endParaRPr lang="ru-RU" sz="105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105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050" dirty="0" smtClean="0"/>
                        <a:t>Итого</a:t>
                      </a:r>
                      <a:r>
                        <a:rPr lang="en-US" sz="1050" dirty="0" smtClean="0"/>
                        <a:t>:</a:t>
                      </a:r>
                      <a:endParaRPr lang="ru-RU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 smtClean="0">
                          <a:solidFill>
                            <a:schemeClr val="tx1"/>
                          </a:solidFill>
                        </a:rPr>
                        <a:t>10814.5</a:t>
                      </a:r>
                      <a:endParaRPr lang="ru-RU" sz="105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3" name="Объект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9410886"/>
              </p:ext>
            </p:extLst>
          </p:nvPr>
        </p:nvGraphicFramePr>
        <p:xfrm>
          <a:off x="1143000" y="2482850"/>
          <a:ext cx="68580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4" name="Документ" r:id="rId3" imgW="6858000" imgH="177800" progId="Word.Document.12">
                  <p:embed/>
                </p:oleObj>
              </mc:Choice>
              <mc:Fallback>
                <p:oleObj name="Документ" r:id="rId3" imgW="6858000" imgH="177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43000" y="2482850"/>
                        <a:ext cx="6858000" cy="177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23094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28600" y="0"/>
            <a:ext cx="8686800" cy="857250"/>
          </a:xfrm>
        </p:spPr>
        <p:txBody>
          <a:bodyPr>
            <a:normAutofit/>
          </a:bodyPr>
          <a:lstStyle/>
          <a:p>
            <a:pPr algn="ctr"/>
            <a:r>
              <a:rPr lang="ru-RU" sz="2400" dirty="0" smtClean="0"/>
              <a:t>Масса аппарата и бюджет</a:t>
            </a:r>
            <a:r>
              <a:rPr lang="en-US" sz="2400" dirty="0" smtClean="0"/>
              <a:t> (</a:t>
            </a:r>
            <a:r>
              <a:rPr lang="ru-RU" sz="2400" dirty="0" smtClean="0"/>
              <a:t>элементы конструкции</a:t>
            </a:r>
            <a:r>
              <a:rPr lang="en-US" sz="2400" dirty="0" smtClean="0"/>
              <a:t>)</a:t>
            </a:r>
            <a:endParaRPr lang="ru-RU" sz="2400" dirty="0"/>
          </a:p>
        </p:txBody>
      </p:sp>
      <p:graphicFrame>
        <p:nvGraphicFramePr>
          <p:cNvPr id="4" name="Объект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2467459"/>
              </p:ext>
            </p:extLst>
          </p:nvPr>
        </p:nvGraphicFramePr>
        <p:xfrm>
          <a:off x="1219200" y="1047750"/>
          <a:ext cx="6515100" cy="1861819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171700"/>
                <a:gridCol w="2171700"/>
                <a:gridCol w="2171700"/>
              </a:tblGrid>
              <a:tr h="223520">
                <a:tc>
                  <a:txBody>
                    <a:bodyPr/>
                    <a:lstStyle/>
                    <a:p>
                      <a:r>
                        <a:rPr lang="ru-RU" dirty="0" smtClean="0"/>
                        <a:t>Компонент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Масса</a:t>
                      </a:r>
                      <a:r>
                        <a:rPr lang="en-US" dirty="0" smtClean="0"/>
                        <a:t>, </a:t>
                      </a:r>
                      <a:r>
                        <a:rPr lang="ru-RU" dirty="0" smtClean="0"/>
                        <a:t>г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Стоимость,</a:t>
                      </a:r>
                      <a:r>
                        <a:rPr lang="ru-RU" baseline="0" dirty="0" smtClean="0"/>
                        <a:t> руб.</a:t>
                      </a:r>
                      <a:endParaRPr lang="ru-RU" dirty="0"/>
                    </a:p>
                  </a:txBody>
                  <a:tcPr/>
                </a:tc>
              </a:tr>
              <a:tr h="261620">
                <a:tc>
                  <a:txBody>
                    <a:bodyPr/>
                    <a:lstStyle/>
                    <a:p>
                      <a:r>
                        <a:rPr lang="ru-RU" dirty="0" smtClean="0"/>
                        <a:t>Измерительные</a:t>
                      </a:r>
                      <a:r>
                        <a:rPr lang="ru-RU" baseline="0" dirty="0" smtClean="0"/>
                        <a:t> стержни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</a:tr>
              <a:tr h="337820">
                <a:tc>
                  <a:txBody>
                    <a:bodyPr/>
                    <a:lstStyle/>
                    <a:p>
                      <a:r>
                        <a:rPr lang="ru-RU" dirty="0" smtClean="0"/>
                        <a:t>Корпус</a:t>
                      </a:r>
                      <a:r>
                        <a:rPr lang="ru-RU" baseline="0" dirty="0" smtClean="0"/>
                        <a:t> аппарата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</a:tr>
              <a:tr h="223520">
                <a:tc>
                  <a:txBody>
                    <a:bodyPr/>
                    <a:lstStyle/>
                    <a:p>
                      <a:r>
                        <a:rPr lang="ru-RU" dirty="0" smtClean="0"/>
                        <a:t>Семена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</a:tr>
              <a:tr h="223520">
                <a:tc>
                  <a:txBody>
                    <a:bodyPr/>
                    <a:lstStyle/>
                    <a:p>
                      <a:r>
                        <a:rPr lang="ru-RU" dirty="0" smtClean="0"/>
                        <a:t>Ключ-выключатель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160</a:t>
                      </a:r>
                      <a:endParaRPr lang="ru-RU" dirty="0"/>
                    </a:p>
                  </a:txBody>
                  <a:tcPr/>
                </a:tc>
              </a:tr>
              <a:tr h="15240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200" dirty="0" smtClean="0"/>
                        <a:t>Итого</a:t>
                      </a:r>
                      <a:r>
                        <a:rPr lang="en-US" sz="1200" dirty="0" smtClean="0"/>
                        <a:t>:</a:t>
                      </a:r>
                      <a:endParaRPr lang="ru-RU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38067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676400" y="209550"/>
            <a:ext cx="4344295" cy="685800"/>
          </a:xfrm>
        </p:spPr>
        <p:txBody>
          <a:bodyPr/>
          <a:lstStyle/>
          <a:p>
            <a:pPr algn="ctr"/>
            <a:r>
              <a:rPr lang="ru-RU" dirty="0" smtClean="0"/>
              <a:t>Заключение </a:t>
            </a:r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>
            <a:off x="533400" y="1428750"/>
            <a:ext cx="716280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000" dirty="0"/>
              <a:t>Подводя итоги, хочется отметить, что наш проект полностью соответствует предоставленным требованиям, а то есть заданной массе и стоимости аппарата. И более того, по нашим расчетам, мы полностью сможем проделать заданные научные задачи.  Исходя из всего вышеперечисленного, можно сказать, что большинство условий нами были учтены, и вероятность успешного исхода будущего запуска достаточно </a:t>
            </a:r>
            <a:r>
              <a:rPr lang="ru-RU" sz="2000" dirty="0" smtClean="0"/>
              <a:t>высока</a:t>
            </a:r>
            <a:endParaRPr lang="ru-RU" sz="2000" dirty="0"/>
          </a:p>
          <a:p>
            <a:pPr algn="just"/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2702347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43000" y="285750"/>
            <a:ext cx="6859788" cy="342900"/>
          </a:xfrm>
        </p:spPr>
        <p:txBody>
          <a:bodyPr>
            <a:normAutofit fontScale="90000"/>
          </a:bodyPr>
          <a:lstStyle/>
          <a:p>
            <a:pPr algn="ctr"/>
            <a:r>
              <a:rPr lang="ru-RU" sz="2400" dirty="0" smtClean="0"/>
              <a:t>Работа над ошибками</a:t>
            </a:r>
            <a:endParaRPr lang="ru-RU" sz="2400" dirty="0"/>
          </a:p>
        </p:txBody>
      </p:sp>
      <p:graphicFrame>
        <p:nvGraphicFramePr>
          <p:cNvPr id="4" name="Объект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7891660"/>
              </p:ext>
            </p:extLst>
          </p:nvPr>
        </p:nvGraphicFramePr>
        <p:xfrm>
          <a:off x="533400" y="1200150"/>
          <a:ext cx="8153401" cy="2048882"/>
        </p:xfrm>
        <a:graphic>
          <a:graphicData uri="http://schemas.openxmlformats.org/drawingml/2006/table">
            <a:tbl>
              <a:tblPr firstRow="1" firstCol="1" bandRow="1">
                <a:tableStyleId>{BC89EF96-8CEA-46FF-86C4-4CE0E7609802}</a:tableStyleId>
              </a:tblPr>
              <a:tblGrid>
                <a:gridCol w="2717516"/>
                <a:gridCol w="2717516"/>
                <a:gridCol w="2718369"/>
              </a:tblGrid>
              <a:tr h="38100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200" i="0" u="sng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Прошлогодние ошибки</a:t>
                      </a:r>
                      <a:endParaRPr lang="ru-RU" sz="1200" i="0" u="sng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9637" marR="5963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200" i="0" u="sng">
                          <a:effectLst/>
                        </a:rPr>
                        <a:t>Последствия</a:t>
                      </a:r>
                      <a:endParaRPr lang="ru-RU" sz="1200" i="0" u="sng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9637" marR="5963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200" i="0" u="sng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Что мы можем сделать в этом году</a:t>
                      </a:r>
                      <a:r>
                        <a:rPr lang="en-US" sz="1200" i="0" u="sng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?</a:t>
                      </a:r>
                      <a:endParaRPr lang="ru-RU" sz="1200" i="0" u="sng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9637" marR="59637" marT="0" marB="0"/>
                </a:tc>
              </a:tr>
              <a:tr h="38100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200" i="0" u="none" dirty="0" smtClean="0">
                          <a:effectLst/>
                        </a:rPr>
                        <a:t>1. Нарушение</a:t>
                      </a:r>
                      <a:r>
                        <a:rPr lang="ru-RU" sz="1200" i="0" u="none" baseline="0" dirty="0" smtClean="0">
                          <a:effectLst/>
                        </a:rPr>
                        <a:t> графика работ</a:t>
                      </a:r>
                      <a:endParaRPr lang="ru-RU" sz="1200" i="0" u="none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9637" marR="5963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200" i="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Сборка аппарата в спешке</a:t>
                      </a:r>
                      <a:endParaRPr lang="ru-RU" sz="1200" i="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9637" marR="59637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i="0" dirty="0" smtClean="0"/>
                        <a:t>Строгое следование</a:t>
                      </a:r>
                      <a:r>
                        <a:rPr lang="ru-RU" sz="1200" i="0" baseline="0" dirty="0" smtClean="0"/>
                        <a:t> графику</a:t>
                      </a:r>
                      <a:endParaRPr lang="ru-RU" sz="1200" i="0" dirty="0"/>
                    </a:p>
                  </a:txBody>
                  <a:tcPr marL="59637" marR="59637" marT="0" marB="0"/>
                </a:tc>
              </a:tr>
              <a:tr h="52894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200" i="0" u="none" dirty="0" smtClean="0">
                          <a:effectLst/>
                        </a:rPr>
                        <a:t>2. Отсутствие</a:t>
                      </a:r>
                      <a:r>
                        <a:rPr lang="ru-RU" sz="1200" i="0" u="none" baseline="0" dirty="0" smtClean="0">
                          <a:effectLst/>
                        </a:rPr>
                        <a:t> защитного корпуса аппарата</a:t>
                      </a:r>
                      <a:endParaRPr lang="ru-RU" sz="1200" i="0" u="none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9637" marR="59637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i="0" dirty="0" smtClean="0"/>
                        <a:t>Запутывание строп парашюта за выступающие части конструкции</a:t>
                      </a:r>
                      <a:endParaRPr lang="ru-RU" sz="1200" i="0" dirty="0"/>
                    </a:p>
                  </a:txBody>
                  <a:tcPr marL="59637" marR="59637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i="0" dirty="0" smtClean="0"/>
                        <a:t>Корпус,</a:t>
                      </a:r>
                      <a:r>
                        <a:rPr lang="ru-RU" sz="1200" i="0" baseline="0" dirty="0" smtClean="0"/>
                        <a:t> напечатанный на 3</a:t>
                      </a:r>
                      <a:r>
                        <a:rPr lang="en-US" sz="1200" i="0" baseline="0" dirty="0" smtClean="0"/>
                        <a:t>D</a:t>
                      </a:r>
                      <a:r>
                        <a:rPr lang="ru-RU" sz="1200" i="0" baseline="0" dirty="0" smtClean="0"/>
                        <a:t> принтере</a:t>
                      </a:r>
                      <a:endParaRPr lang="ru-RU" sz="1200" i="0" dirty="0"/>
                    </a:p>
                  </a:txBody>
                  <a:tcPr marL="59637" marR="59637" marT="0" marB="0"/>
                </a:tc>
              </a:tr>
              <a:tr h="461654">
                <a:tc>
                  <a:txBody>
                    <a:bodyPr/>
                    <a:lstStyle/>
                    <a:p>
                      <a:pPr marL="0" marR="0" indent="0" algn="ctr" defTabSz="685796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200" i="0" dirty="0" smtClean="0">
                          <a:effectLst/>
                        </a:rPr>
                        <a:t>3. </a:t>
                      </a:r>
                      <a:r>
                        <a:rPr lang="ru-RU" sz="1200" i="0" u="none" dirty="0" smtClean="0">
                          <a:effectLst/>
                        </a:rPr>
                        <a:t>Плохо проработанная система</a:t>
                      </a:r>
                      <a:r>
                        <a:rPr lang="ru-RU" sz="1200" i="0" u="none" baseline="0" dirty="0" smtClean="0">
                          <a:effectLst/>
                        </a:rPr>
                        <a:t> выпуска парашюта</a:t>
                      </a:r>
                      <a:endParaRPr lang="ru-RU" sz="1200" i="0" u="none" dirty="0" smtClean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endParaRPr lang="ru-RU" sz="1200" i="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9637" marR="59637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i="0" dirty="0" smtClean="0"/>
                        <a:t>Неконтролируемое падение аппарата</a:t>
                      </a:r>
                      <a:endParaRPr lang="ru-RU" sz="1200" i="0" dirty="0"/>
                    </a:p>
                  </a:txBody>
                  <a:tcPr marL="59637" marR="59637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i="0" dirty="0" smtClean="0"/>
                        <a:t>Уделить больше внимания системе спасения</a:t>
                      </a:r>
                      <a:endParaRPr lang="ru-RU" sz="1200" i="0" dirty="0"/>
                    </a:p>
                  </a:txBody>
                  <a:tcPr marL="59637" marR="59637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25222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43000" y="285750"/>
            <a:ext cx="6859788" cy="361950"/>
          </a:xfrm>
        </p:spPr>
        <p:txBody>
          <a:bodyPr>
            <a:normAutofit fontScale="90000"/>
          </a:bodyPr>
          <a:lstStyle/>
          <a:p>
            <a:pPr algn="ctr"/>
            <a:r>
              <a:rPr lang="ru-RU" sz="2400" dirty="0" smtClean="0"/>
              <a:t>1. Измерение параметров почвы</a:t>
            </a:r>
            <a:endParaRPr lang="ru-RU" sz="24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04800" y="819150"/>
            <a:ext cx="8458200" cy="3886200"/>
          </a:xfrm>
        </p:spPr>
        <p:txBody>
          <a:bodyPr/>
          <a:lstStyle/>
          <a:p>
            <a:pPr marL="0" indent="0">
              <a:buNone/>
            </a:pPr>
            <a:r>
              <a:rPr lang="ru-RU" sz="1400" dirty="0" smtClean="0"/>
              <a:t>Используемые элементы</a:t>
            </a:r>
            <a:r>
              <a:rPr lang="en-US" sz="1400" dirty="0" smtClean="0"/>
              <a:t> </a:t>
            </a:r>
            <a:r>
              <a:rPr lang="ru-RU" sz="1400" dirty="0" smtClean="0"/>
              <a:t>электроники</a:t>
            </a:r>
            <a:r>
              <a:rPr lang="en-US" sz="1400" dirty="0" smtClean="0"/>
              <a:t>:</a:t>
            </a:r>
          </a:p>
        </p:txBody>
      </p:sp>
      <p:graphicFrame>
        <p:nvGraphicFramePr>
          <p:cNvPr id="4" name="Таблица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7054748"/>
              </p:ext>
            </p:extLst>
          </p:nvPr>
        </p:nvGraphicFramePr>
        <p:xfrm>
          <a:off x="304800" y="1123950"/>
          <a:ext cx="8534399" cy="2438402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2520907"/>
                <a:gridCol w="1685480"/>
                <a:gridCol w="4328012"/>
              </a:tblGrid>
              <a:tr h="355337">
                <a:tc>
                  <a:txBody>
                    <a:bodyPr/>
                    <a:lstStyle/>
                    <a:p>
                      <a:pPr algn="ctr"/>
                      <a:r>
                        <a:rPr lang="ru-RU" sz="1200" dirty="0" smtClean="0"/>
                        <a:t>Наименование</a:t>
                      </a:r>
                      <a:endParaRPr lang="ru-RU" sz="12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dirty="0" smtClean="0"/>
                        <a:t>Модель</a:t>
                      </a:r>
                      <a:endParaRPr lang="ru-RU" sz="12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dirty="0" smtClean="0"/>
                        <a:t>Назначение</a:t>
                      </a:r>
                      <a:endParaRPr lang="ru-RU" sz="1200" i="1" dirty="0"/>
                    </a:p>
                  </a:txBody>
                  <a:tcPr/>
                </a:tc>
              </a:tr>
              <a:tr h="416613">
                <a:tc>
                  <a:txBody>
                    <a:bodyPr/>
                    <a:lstStyle/>
                    <a:p>
                      <a:pPr algn="ctr"/>
                      <a:r>
                        <a:rPr lang="ru-RU" sz="1200" dirty="0" smtClean="0"/>
                        <a:t>Дополнительный</a:t>
                      </a:r>
                      <a:r>
                        <a:rPr lang="ru-RU" sz="1200" baseline="0" dirty="0" smtClean="0"/>
                        <a:t> а</a:t>
                      </a:r>
                      <a:r>
                        <a:rPr lang="ru-RU" sz="1200" dirty="0" smtClean="0"/>
                        <a:t>кселерометр</a:t>
                      </a:r>
                      <a:endParaRPr lang="ru-RU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ADXL375</a:t>
                      </a:r>
                      <a:endParaRPr lang="ru-RU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dirty="0" smtClean="0"/>
                        <a:t>Более</a:t>
                      </a:r>
                      <a:r>
                        <a:rPr lang="ru-RU" sz="1200" baseline="0" dirty="0" smtClean="0"/>
                        <a:t> точное измерение ускорения</a:t>
                      </a:r>
                      <a:endParaRPr lang="ru-RU" sz="1200" dirty="0"/>
                    </a:p>
                  </a:txBody>
                  <a:tcPr/>
                </a:tc>
              </a:tr>
              <a:tr h="416613">
                <a:tc>
                  <a:txBody>
                    <a:bodyPr/>
                    <a:lstStyle/>
                    <a:p>
                      <a:pPr algn="ctr"/>
                      <a:r>
                        <a:rPr lang="ru-RU" sz="1200" dirty="0" smtClean="0"/>
                        <a:t>Второй</a:t>
                      </a:r>
                      <a:r>
                        <a:rPr lang="ru-RU" sz="1200" baseline="0" dirty="0" smtClean="0"/>
                        <a:t> контроллер</a:t>
                      </a:r>
                      <a:endParaRPr lang="ru-RU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68579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STM32F103C8T2</a:t>
                      </a:r>
                      <a:endParaRPr lang="ru-RU" sz="1200" dirty="0" smtClean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68579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200" dirty="0" smtClean="0"/>
                        <a:t>Хранения измерений дополнительного акселерометра</a:t>
                      </a:r>
                      <a:endParaRPr lang="ru-RU" sz="1200" dirty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416613">
                <a:tc>
                  <a:txBody>
                    <a:bodyPr/>
                    <a:lstStyle/>
                    <a:p>
                      <a:pPr algn="ctr"/>
                      <a:r>
                        <a:rPr lang="ru-RU" sz="1200" dirty="0" smtClean="0"/>
                        <a:t>Термисторы (3</a:t>
                      </a:r>
                      <a:r>
                        <a:rPr lang="ru-RU" sz="1200" baseline="0" dirty="0" smtClean="0"/>
                        <a:t> шт.</a:t>
                      </a:r>
                      <a:r>
                        <a:rPr lang="ru-RU" sz="1200" dirty="0" smtClean="0"/>
                        <a:t>)</a:t>
                      </a:r>
                      <a:endParaRPr lang="ru-RU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NTC 10k</a:t>
                      </a:r>
                      <a:endParaRPr lang="ru-RU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dirty="0" smtClean="0"/>
                        <a:t>Измерение</a:t>
                      </a:r>
                      <a:r>
                        <a:rPr lang="ru-RU" sz="1200" baseline="0" dirty="0" smtClean="0"/>
                        <a:t> температуры почвы</a:t>
                      </a:r>
                      <a:endParaRPr lang="ru-RU" sz="1200" dirty="0"/>
                    </a:p>
                  </a:txBody>
                  <a:tcPr/>
                </a:tc>
              </a:tr>
              <a:tr h="416613">
                <a:tc>
                  <a:txBody>
                    <a:bodyPr/>
                    <a:lstStyle/>
                    <a:p>
                      <a:pPr algn="ctr"/>
                      <a:r>
                        <a:rPr lang="ru-RU" sz="1200" dirty="0" smtClean="0"/>
                        <a:t>Аналоговый мультиплексор (3 шт.)</a:t>
                      </a:r>
                      <a:endParaRPr lang="ru-RU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74hc4051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baseline="0" dirty="0" smtClean="0"/>
                        <a:t>Элемент блока переключения измерительных стержней</a:t>
                      </a:r>
                      <a:endParaRPr lang="ru-RU" sz="1200" dirty="0"/>
                    </a:p>
                  </a:txBody>
                  <a:tcPr/>
                </a:tc>
              </a:tr>
              <a:tr h="416613">
                <a:tc>
                  <a:txBody>
                    <a:bodyPr/>
                    <a:lstStyle/>
                    <a:p>
                      <a:pPr algn="ctr"/>
                      <a:r>
                        <a:rPr lang="ru-RU" sz="1200" dirty="0" smtClean="0"/>
                        <a:t>Цифровой потенциометр</a:t>
                      </a:r>
                      <a:endParaRPr lang="ru-RU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x9c104</a:t>
                      </a:r>
                      <a:endParaRPr lang="ru-RU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baseline="0" dirty="0" smtClean="0"/>
                        <a:t>Элемент блока переключения измерительных стержней</a:t>
                      </a:r>
                      <a:endParaRPr lang="ru-RU" sz="12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39391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6200" y="285750"/>
            <a:ext cx="8915399" cy="335756"/>
          </a:xfrm>
        </p:spPr>
        <p:txBody>
          <a:bodyPr>
            <a:normAutofit fontScale="90000"/>
          </a:bodyPr>
          <a:lstStyle/>
          <a:p>
            <a:pPr algn="ctr"/>
            <a:r>
              <a:rPr lang="ru-RU" sz="2400" dirty="0" smtClean="0"/>
              <a:t>1.1 Система измерения электрического сопротивления почвы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1136586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43000" y="285750"/>
            <a:ext cx="6859788" cy="381000"/>
          </a:xfrm>
        </p:spPr>
        <p:txBody>
          <a:bodyPr>
            <a:normAutofit fontScale="90000"/>
          </a:bodyPr>
          <a:lstStyle/>
          <a:p>
            <a:pPr algn="ctr">
              <a:lnSpc>
                <a:spcPct val="100000"/>
              </a:lnSpc>
            </a:pPr>
            <a:r>
              <a:rPr lang="en-US" sz="2400" dirty="0" smtClean="0"/>
              <a:t>1.2 </a:t>
            </a:r>
            <a:r>
              <a:rPr lang="ru-RU" sz="2400" dirty="0" smtClean="0"/>
              <a:t>Блок переключения стержня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1590528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81000" y="285750"/>
            <a:ext cx="8382000" cy="381000"/>
          </a:xfrm>
        </p:spPr>
        <p:txBody>
          <a:bodyPr>
            <a:noAutofit/>
          </a:bodyPr>
          <a:lstStyle/>
          <a:p>
            <a:pPr algn="ctr"/>
            <a:r>
              <a:rPr lang="ru-RU" sz="2400" dirty="0" smtClean="0"/>
              <a:t>1.</a:t>
            </a:r>
            <a:r>
              <a:rPr lang="en-US" sz="2400" dirty="0"/>
              <a:t>3</a:t>
            </a:r>
            <a:r>
              <a:rPr lang="ru-RU" sz="2400" dirty="0" smtClean="0"/>
              <a:t> Моделирование движения стержней-зондов в почве</a:t>
            </a:r>
            <a:endParaRPr lang="ru-RU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ru-RU" dirty="0" smtClean="0"/>
                  <a:t>Сопротивление почвы смятию стержнями аналогично силе упругости и рассчитывается по формуле: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 xmlns="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𝐹</m:t>
                      </m:r>
                      <m:d>
                        <m:d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r>
                        <a:rPr lang="ru-RU" b="0" i="1" smtClean="0">
                          <a:latin typeface="Cambria Math"/>
                        </a:rPr>
                        <m:t>−</m:t>
                      </m:r>
                      <m:r>
                        <a:rPr lang="en-US" b="0" i="1" smtClean="0">
                          <a:latin typeface="Cambria Math"/>
                        </a:rPr>
                        <m:t>𝑞</m:t>
                      </m:r>
                      <m:r>
                        <a:rPr lang="en-US" b="0" i="1" smtClean="0">
                          <a:latin typeface="Cambria Math"/>
                        </a:rPr>
                        <m:t>∗2∗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𝜋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∗</m:t>
                      </m:r>
                      <m:sSup>
                        <m:sSupPr>
                          <m:ctrlPr>
                            <a:rPr lang="en-US" b="0" i="1" smtClean="0">
                              <a:latin typeface="Cambria Math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𝑟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∗3∗1.3∗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𝑥</m:t>
                      </m:r>
                      <m:r>
                        <a:rPr lang="ru-RU" b="0" i="1" smtClean="0">
                          <a:latin typeface="Cambria Math"/>
                          <a:ea typeface="Cambria Math"/>
                        </a:rPr>
                        <m:t>=−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𝑘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∗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𝑥</m:t>
                      </m:r>
                    </m:oMath>
                  </m:oMathPara>
                </a14:m>
                <a:endParaRPr lang="en-US" dirty="0" smtClean="0"/>
              </a:p>
              <a:p>
                <a:pPr marL="0" indent="0">
                  <a:buNone/>
                </a:pPr>
                <a:r>
                  <a:rPr lang="ru-RU" dirty="0" smtClean="0"/>
                  <a:t>Через закон сохранения энергии возможно выразить глубину погружения стержней аппарата от скорости спуска и твердости почвы: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 xmlns="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𝑥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𝑣</m:t>
                          </m:r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𝑚</m:t>
                              </m:r>
                            </m:e>
                          </m:ra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𝑞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∗2∗</m:t>
                              </m:r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𝜋</m:t>
                              </m:r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∗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/>
                                      <a:ea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/>
                                      <a:ea typeface="Cambria Math"/>
                                    </a:rPr>
                                    <m:t>𝑟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/>
                                      <a:ea typeface="Cambria Math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∗3∗1.</m:t>
                              </m:r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3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890" t="-1578" r="-115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44078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85750"/>
            <a:ext cx="8610600" cy="381000"/>
          </a:xfrm>
        </p:spPr>
        <p:txBody>
          <a:bodyPr>
            <a:noAutofit/>
          </a:bodyPr>
          <a:lstStyle/>
          <a:p>
            <a:pPr algn="ctr"/>
            <a:r>
              <a:rPr lang="ru-RU" sz="2400" dirty="0" smtClean="0"/>
              <a:t>1.</a:t>
            </a:r>
            <a:r>
              <a:rPr lang="en-US" sz="2400" dirty="0"/>
              <a:t>3</a:t>
            </a:r>
            <a:r>
              <a:rPr lang="ru-RU" sz="2400" dirty="0" smtClean="0"/>
              <a:t> Моделирование </a:t>
            </a:r>
            <a:r>
              <a:rPr lang="ru-RU" sz="2400" dirty="0"/>
              <a:t>движения стержней-зондов в почве</a:t>
            </a:r>
          </a:p>
        </p:txBody>
      </p:sp>
      <p:pic>
        <p:nvPicPr>
          <p:cNvPr id="4" name="Picture 2" descr="F:\depth0.pn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5404" y="819830"/>
            <a:ext cx="5816600" cy="4244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510113" y="853440"/>
            <a:ext cx="679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 (</a:t>
            </a:r>
            <a:r>
              <a:rPr lang="ru-RU" dirty="0" smtClean="0"/>
              <a:t>м</a:t>
            </a:r>
            <a:r>
              <a:rPr lang="en-US" dirty="0" smtClean="0"/>
              <a:t>/c)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164129" y="4552950"/>
            <a:ext cx="8274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Q (</a:t>
            </a:r>
            <a:r>
              <a:rPr lang="ru-RU" dirty="0" smtClean="0"/>
              <a:t>Н</a:t>
            </a:r>
            <a:r>
              <a:rPr lang="en-US" dirty="0" smtClean="0"/>
              <a:t>/</a:t>
            </a:r>
            <a:r>
              <a:rPr lang="ru-RU" dirty="0" smtClean="0"/>
              <a:t>м</a:t>
            </a:r>
            <a:r>
              <a:rPr lang="ru-RU" baseline="30000" dirty="0" smtClean="0"/>
              <a:t>3</a:t>
            </a:r>
            <a:r>
              <a:rPr lang="en-US" dirty="0" smtClean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126117" y="1504950"/>
                <a:ext cx="2612510" cy="60061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 xmlns="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/>
                        </a:rPr>
                        <m:t>𝑣</m:t>
                      </m:r>
                      <m:r>
                        <a:rPr lang="en-US" i="1" smtClean="0">
                          <a:latin typeface="Cambria Math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i="1">
                              <a:latin typeface="Cambria Math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𝑞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∗2∗</m:t>
                              </m:r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𝜋</m:t>
                              </m:r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∗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/>
                                      <a:ea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/>
                                      <a:ea typeface="Cambria Math"/>
                                    </a:rPr>
                                    <m:t>𝑟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/>
                                      <a:ea typeface="Cambria Math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∗3∗1.3</m:t>
                              </m:r>
                            </m:e>
                          </m:ra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i="1" smtClean="0">
                                  <a:latin typeface="Cambria Math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117" y="1504950"/>
                <a:ext cx="2612510" cy="60061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126117" y="862548"/>
            <a:ext cx="30590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Определение оптимальной скорости</a:t>
            </a:r>
          </a:p>
          <a:p>
            <a:r>
              <a:rPr lang="ru-RU" dirty="0" smtClean="0"/>
              <a:t>спуска</a:t>
            </a:r>
            <a:endParaRPr lang="ru-RU" dirty="0"/>
          </a:p>
        </p:txBody>
      </p:sp>
      <p:sp>
        <p:nvSpPr>
          <p:cNvPr id="9" name="TextBox 8"/>
          <p:cNvSpPr txBox="1"/>
          <p:nvPr/>
        </p:nvSpPr>
        <p:spPr>
          <a:xfrm>
            <a:off x="6858000" y="1066561"/>
            <a:ext cx="10711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xmax</a:t>
            </a:r>
            <a:r>
              <a:rPr lang="en-US" dirty="0" smtClean="0"/>
              <a:t>=15</a:t>
            </a:r>
            <a:r>
              <a:rPr lang="ru-RU" dirty="0" smtClean="0"/>
              <a:t> см</a:t>
            </a:r>
            <a:endParaRPr lang="ru-RU" dirty="0"/>
          </a:p>
        </p:txBody>
      </p:sp>
      <p:sp>
        <p:nvSpPr>
          <p:cNvPr id="10" name="TextBox 9"/>
          <p:cNvSpPr txBox="1"/>
          <p:nvPr/>
        </p:nvSpPr>
        <p:spPr>
          <a:xfrm>
            <a:off x="7968356" y="3105150"/>
            <a:ext cx="9909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xmax</a:t>
            </a:r>
            <a:r>
              <a:rPr lang="en-US" dirty="0" smtClean="0"/>
              <a:t>=5</a:t>
            </a:r>
            <a:r>
              <a:rPr lang="ru-RU" dirty="0" smtClean="0"/>
              <a:t> см</a:t>
            </a:r>
            <a:endParaRPr lang="ru-RU" dirty="0"/>
          </a:p>
        </p:txBody>
      </p:sp>
      <p:sp>
        <p:nvSpPr>
          <p:cNvPr id="11" name="TextBox 10"/>
          <p:cNvSpPr txBox="1"/>
          <p:nvPr/>
        </p:nvSpPr>
        <p:spPr>
          <a:xfrm>
            <a:off x="185871" y="3273445"/>
            <a:ext cx="293953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Пределы возможной твердости</a:t>
            </a:r>
          </a:p>
          <a:p>
            <a:r>
              <a:rPr lang="ru-RU" dirty="0" smtClean="0"/>
              <a:t>почвы изменяются</a:t>
            </a:r>
          </a:p>
          <a:p>
            <a:r>
              <a:rPr lang="ru-RU" dirty="0" smtClean="0"/>
              <a:t>от 10</a:t>
            </a:r>
            <a:r>
              <a:rPr lang="en-US" dirty="0" smtClean="0"/>
              <a:t> </a:t>
            </a:r>
            <a:r>
              <a:rPr lang="ru-RU" dirty="0" smtClean="0"/>
              <a:t>Н</a:t>
            </a:r>
            <a:r>
              <a:rPr lang="en-US" dirty="0" smtClean="0"/>
              <a:t>/</a:t>
            </a:r>
            <a:r>
              <a:rPr lang="ru-RU" dirty="0" smtClean="0"/>
              <a:t>см</a:t>
            </a:r>
            <a:r>
              <a:rPr lang="en-US" baseline="30000" dirty="0" smtClean="0"/>
              <a:t>3</a:t>
            </a:r>
            <a:r>
              <a:rPr lang="ru-RU" dirty="0" smtClean="0"/>
              <a:t> </a:t>
            </a:r>
            <a:r>
              <a:rPr lang="en-US" dirty="0" smtClean="0"/>
              <a:t>(</a:t>
            </a:r>
            <a:r>
              <a:rPr lang="ru-RU" dirty="0" smtClean="0"/>
              <a:t>вспаханное поле)</a:t>
            </a:r>
          </a:p>
          <a:p>
            <a:r>
              <a:rPr lang="ru-RU" dirty="0" smtClean="0"/>
              <a:t>до 50 Н</a:t>
            </a:r>
            <a:r>
              <a:rPr lang="en-US" dirty="0" smtClean="0"/>
              <a:t>/</a:t>
            </a:r>
            <a:r>
              <a:rPr lang="ru-RU" dirty="0" smtClean="0"/>
              <a:t>см</a:t>
            </a:r>
            <a:r>
              <a:rPr lang="ru-RU" baseline="30000" dirty="0" smtClean="0"/>
              <a:t>3</a:t>
            </a:r>
            <a:r>
              <a:rPr lang="ru-RU" dirty="0" smtClean="0"/>
              <a:t> (грунтовая дорога)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26116" y="2266950"/>
            <a:ext cx="293953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Скорость спуска аппарата заданная регламентом сореванования – от 5 до 11 м</a:t>
            </a:r>
            <a:r>
              <a:rPr lang="en-US" dirty="0" smtClean="0"/>
              <a:t>/c</a:t>
            </a:r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2872403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228600" y="285750"/>
            <a:ext cx="8686800" cy="376766"/>
          </a:xfrm>
        </p:spPr>
        <p:txBody>
          <a:bodyPr>
            <a:noAutofit/>
          </a:bodyPr>
          <a:lstStyle/>
          <a:p>
            <a:pPr algn="ctr"/>
            <a:r>
              <a:rPr lang="ru-RU" sz="2400" dirty="0" smtClean="0"/>
              <a:t>1.</a:t>
            </a:r>
            <a:r>
              <a:rPr lang="en-US" sz="2400" dirty="0"/>
              <a:t>3</a:t>
            </a:r>
            <a:r>
              <a:rPr lang="ru-RU" sz="2400" dirty="0" smtClean="0"/>
              <a:t> Моделирование </a:t>
            </a:r>
            <a:r>
              <a:rPr lang="ru-RU" sz="2400" dirty="0"/>
              <a:t>движения стержней-зондов в почве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Объект 4"/>
              <p:cNvSpPr>
                <a:spLocks noGrp="1"/>
              </p:cNvSpPr>
              <p:nvPr>
                <p:ph idx="1"/>
              </p:nvPr>
            </p:nvSpPr>
            <p:spPr>
              <a:xfrm>
                <a:off x="113140" y="1371603"/>
                <a:ext cx="4397461" cy="353737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ru-RU" dirty="0" smtClean="0"/>
                  <a:t>Движение тела под действием пружины описывается формулой:</a:t>
                </a:r>
              </a:p>
              <a:p>
                <a:r>
                  <a:rPr lang="en-US" dirty="0" smtClean="0"/>
                  <a:t>X(t)=</a:t>
                </a:r>
              </a:p>
              <a:p>
                <a:r>
                  <a:rPr lang="en-US" dirty="0"/>
                  <a:t>v</a:t>
                </a:r>
                <a:r>
                  <a:rPr lang="en-US" dirty="0" smtClean="0"/>
                  <a:t>(t)= </a:t>
                </a:r>
              </a:p>
              <a:p>
                <a:r>
                  <a:rPr lang="en-US" dirty="0" smtClean="0"/>
                  <a:t>a(t)= -</a:t>
                </a:r>
                <a:endParaRPr lang="ru-RU" dirty="0" smtClean="0"/>
              </a:p>
              <a:p>
                <a:pPr marL="0" indent="0">
                  <a:buNone/>
                </a:pPr>
                <a:r>
                  <a:rPr lang="ru-RU" dirty="0" smtClean="0"/>
                  <a:t>Из графика функций видно, что ускорение не превышает 140</a:t>
                </a:r>
                <a:r>
                  <a:rPr lang="en-US" dirty="0" smtClean="0"/>
                  <a:t>g</a:t>
                </a:r>
                <a:r>
                  <a:rPr lang="ru-RU" dirty="0" smtClean="0"/>
                  <a:t> и длится не более 10 </a:t>
                </a:r>
                <a:r>
                  <a:rPr lang="ru-RU" dirty="0" err="1" smtClean="0"/>
                  <a:t>мс</a:t>
                </a:r>
                <a:r>
                  <a:rPr lang="ru-RU" dirty="0" smtClean="0"/>
                  <a:t>, что является приемлемыми значениями для конструкции.</a:t>
                </a:r>
                <a:endParaRPr lang="en-US" dirty="0"/>
              </a:p>
              <a:p>
                <a:endParaRPr lang="en-US" dirty="0" smtClean="0"/>
              </a:p>
              <a:p>
                <a:endParaRPr lang="en-US" dirty="0"/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5" name="Объект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0812" y="1828799"/>
                <a:ext cx="5861754" cy="4716505"/>
              </a:xfrm>
              <a:blipFill rotWithShape="1">
                <a:blip r:embed="rId3"/>
                <a:stretch>
                  <a:fillRect l="-1665" t="-2455" r="-1561" b="-77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22" name="Picture 2" descr="F:\depth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352550"/>
            <a:ext cx="4374462" cy="332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9609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Digital Blue Tunnel 16x9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1343</TotalTime>
  <Words>1234</Words>
  <Application>Microsoft Macintosh PowerPoint</Application>
  <PresentationFormat>Экран (16:9)</PresentationFormat>
  <Paragraphs>283</Paragraphs>
  <Slides>25</Slides>
  <Notes>1</Notes>
  <HiddenSlides>0</HiddenSlides>
  <MMClips>1</MMClips>
  <ScaleCrop>false</ScaleCrop>
  <HeadingPairs>
    <vt:vector size="6" baseType="variant"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25</vt:i4>
      </vt:variant>
    </vt:vector>
  </HeadingPairs>
  <TitlesOfParts>
    <vt:vector size="27" baseType="lpstr">
      <vt:lpstr>Digital Blue Tunnel 16x9</vt:lpstr>
      <vt:lpstr>Документ</vt:lpstr>
      <vt:lpstr>Проект “Воздушно-инженерная школа (CanSat в России)”  Команда “GRANUM”</vt:lpstr>
      <vt:lpstr>Цель проекта</vt:lpstr>
      <vt:lpstr>Работа над ошибками</vt:lpstr>
      <vt:lpstr>1. Измерение параметров почвы</vt:lpstr>
      <vt:lpstr>1.1 Система измерения электрического сопротивления почвы</vt:lpstr>
      <vt:lpstr>1.2 Блок переключения стержня</vt:lpstr>
      <vt:lpstr>1.3 Моделирование движения стержней-зондов в почве</vt:lpstr>
      <vt:lpstr>1.3 Моделирование движения стержней-зондов в почве</vt:lpstr>
      <vt:lpstr>1.3 Моделирование движения стержней-зондов в почве</vt:lpstr>
      <vt:lpstr>2. Измерение параметров атмосферы</vt:lpstr>
      <vt:lpstr>Презентация PowerPoint</vt:lpstr>
      <vt:lpstr>4. Накопление собранных данных</vt:lpstr>
      <vt:lpstr>Компоненты дополнительной программы</vt:lpstr>
      <vt:lpstr>Этапы полёта</vt:lpstr>
      <vt:lpstr>Презентация PowerPoint</vt:lpstr>
      <vt:lpstr>Презентация PowerPoint</vt:lpstr>
      <vt:lpstr>Презентация PowerPoint</vt:lpstr>
      <vt:lpstr>Технические характеристики.</vt:lpstr>
      <vt:lpstr>Аэродинамический расчет парашюта</vt:lpstr>
      <vt:lpstr>Презентация PowerPoint</vt:lpstr>
      <vt:lpstr>Наземная обработка полученных данных</vt:lpstr>
      <vt:lpstr>Наземная обработка полученных данных</vt:lpstr>
      <vt:lpstr>Масса аппарата и бюджет (элементы электроники)</vt:lpstr>
      <vt:lpstr>Масса аппарата и бюджет (элементы конструкции)</vt:lpstr>
      <vt:lpstr>Заключение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Layout</dc:title>
  <dc:creator>Expert</dc:creator>
  <cp:lastModifiedBy>1</cp:lastModifiedBy>
  <cp:revision>113</cp:revision>
  <dcterms:created xsi:type="dcterms:W3CDTF">2014-04-17T22:11:49Z</dcterms:created>
  <dcterms:modified xsi:type="dcterms:W3CDTF">2017-01-02T14:27:28Z</dcterms:modified>
</cp:coreProperties>
</file>